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61" r:id="rId6"/>
    <p:sldId id="278" r:id="rId7"/>
    <p:sldId id="259" r:id="rId8"/>
    <p:sldId id="260" r:id="rId9"/>
    <p:sldId id="285" r:id="rId10"/>
    <p:sldId id="283" r:id="rId11"/>
    <p:sldId id="284" r:id="rId12"/>
    <p:sldId id="282" r:id="rId13"/>
    <p:sldId id="275" r:id="rId14"/>
    <p:sldId id="276" r:id="rId15"/>
    <p:sldId id="277" r:id="rId16"/>
  </p:sldIdLst>
  <p:sldSz cx="18288000" cy="10287000"/>
  <p:notesSz cx="6858000" cy="9144000"/>
  <p:embeddedFontLst>
    <p:embeddedFont>
      <p:font typeface="IBM Plex Sans Condensed" panose="020B0604020202020204" charset="0"/>
      <p:regular r:id="rId17"/>
      <p:bold r:id="rId18"/>
      <p:italic r:id="rId19"/>
      <p:boldItalic r:id="rId20"/>
    </p:embeddedFont>
    <p:embeddedFont>
      <p:font typeface="IBM Plex Sans Condensed Bold" panose="020B0604020202020204" charset="0"/>
      <p:bold r:id="rId21"/>
    </p:embeddedFont>
    <p:embeddedFont>
      <p:font typeface="Montserrat" panose="020B0604020202020204" charset="0"/>
      <p:regular r:id="rId22"/>
      <p:bold r:id="rId23"/>
      <p:italic r:id="rId24"/>
      <p:boldItalic r:id="rId25"/>
    </p:embeddedFont>
    <p:embeddedFont>
      <p:font typeface="Montserrat Bold" panose="020B0604020202020204" charset="0"/>
      <p:bold r:id="rId26"/>
    </p:embeddedFont>
    <p:embeddedFont>
      <p:font typeface="Open Sauce" panose="020B0604020202020204" charset="0"/>
      <p:regular r:id="rId27"/>
    </p:embeddedFont>
    <p:embeddedFont>
      <p:font typeface="Open Sauce Bold" panose="020B0604020202020204" charset="0"/>
      <p:regular r:id="rId28"/>
    </p:embeddedFont>
    <p:embeddedFont>
      <p:font typeface="Open Sauce Medium" panose="020B0604020202020204" charset="0"/>
      <p:regular r:id="rId29"/>
    </p:embeddedFont>
    <p:embeddedFont>
      <p:font typeface="Open Sauce Semi-Bold" panose="020B0604020202020204" charset="0"/>
      <p:regular r:id="rId30"/>
    </p:embeddedFont>
    <p:embeddedFont>
      <p:font typeface="Sedgwick Ave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70F2F58-AB86-4E1F-ABA5-B8708E8B87B2}">
          <p14:sldIdLst>
            <p14:sldId id="256"/>
            <p14:sldId id="257"/>
            <p14:sldId id="266"/>
            <p14:sldId id="258"/>
            <p14:sldId id="261"/>
            <p14:sldId id="278"/>
            <p14:sldId id="259"/>
            <p14:sldId id="260"/>
            <p14:sldId id="285"/>
            <p14:sldId id="283"/>
            <p14:sldId id="284"/>
            <p14:sldId id="282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E76CE994-D8E8-4B4F-9572-4D6DF3593FD0}">
      <p14:sectionPr xmlns:p14="http://schemas.microsoft.com/office/powerpoint/2010/main" xmlns="" autoCompressPictures="0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F92B40-494D-FA1B-B490-908F09BAB295}" v="12" dt="2026-03-23T16:21:18.610"/>
    <p1510:client id="{A29B1A59-2A2F-C73C-2712-A71D6C0FBB85}" v="2" dt="2026-03-23T15:36:45.322"/>
    <p1510:client id="{A45A993B-CF1D-DCDF-3937-CDEBCDE50B11}" v="9" dt="2026-03-23T09:47:56.0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ativa de Energie" userId="S::office@cooperativadeenergie.ro::598211bf-c9d0-48d0-8adc-d041322bb220" providerId="AD" clId="Web-{6BF92B40-494D-FA1B-B490-908F09BAB295}"/>
    <pc:docChg chg="modSld sldOrd">
      <pc:chgData name="Cooperativa de Energie" userId="S::office@cooperativadeenergie.ro::598211bf-c9d0-48d0-8adc-d041322bb220" providerId="AD" clId="Web-{6BF92B40-494D-FA1B-B490-908F09BAB295}" dt="2026-03-23T16:21:14.937" v="8"/>
      <pc:docMkLst>
        <pc:docMk/>
      </pc:docMkLst>
      <pc:sldChg chg="addSp delSp modSp">
        <pc:chgData name="Cooperativa de Energie" userId="S::office@cooperativadeenergie.ro::598211bf-c9d0-48d0-8adc-d041322bb220" providerId="AD" clId="Web-{6BF92B40-494D-FA1B-B490-908F09BAB295}" dt="2026-03-23T15:37:52.183" v="6" actId="1076"/>
        <pc:sldMkLst>
          <pc:docMk/>
          <pc:sldMk cId="0" sldId="256"/>
        </pc:sldMkLst>
        <pc:spChg chg="add del topLvl">
          <ac:chgData name="Cooperativa de Energie" userId="S::office@cooperativadeenergie.ro::598211bf-c9d0-48d0-8adc-d041322bb220" providerId="AD" clId="Web-{6BF92B40-494D-FA1B-B490-908F09BAB295}" dt="2026-03-23T15:37:43.323" v="3"/>
          <ac:spMkLst>
            <pc:docMk/>
            <pc:sldMk cId="0" sldId="256"/>
            <ac:spMk id="17" creationId="{00000000-0000-0000-0000-000000000000}"/>
          </ac:spMkLst>
        </pc:spChg>
        <pc:grpChg chg="del">
          <ac:chgData name="Cooperativa de Energie" userId="S::office@cooperativadeenergie.ro::598211bf-c9d0-48d0-8adc-d041322bb220" providerId="AD" clId="Web-{6BF92B40-494D-FA1B-B490-908F09BAB295}" dt="2026-03-23T15:37:14.667" v="0"/>
          <ac:grpSpMkLst>
            <pc:docMk/>
            <pc:sldMk cId="0" sldId="256"/>
            <ac:grpSpMk id="16" creationId="{00000000-0000-0000-0000-000000000000}"/>
          </ac:grpSpMkLst>
        </pc:grpChg>
        <pc:picChg chg="add mod">
          <ac:chgData name="Cooperativa de Energie" userId="S::office@cooperativadeenergie.ro::598211bf-c9d0-48d0-8adc-d041322bb220" providerId="AD" clId="Web-{6BF92B40-494D-FA1B-B490-908F09BAB295}" dt="2026-03-23T15:37:52.183" v="6" actId="1076"/>
          <ac:picMkLst>
            <pc:docMk/>
            <pc:sldMk cId="0" sldId="256"/>
            <ac:picMk id="19" creationId="{57C30EBA-690C-688D-30D4-BCDDAA728E89}"/>
          </ac:picMkLst>
        </pc:picChg>
      </pc:sldChg>
      <pc:sldChg chg="ord">
        <pc:chgData name="Cooperativa de Energie" userId="S::office@cooperativadeenergie.ro::598211bf-c9d0-48d0-8adc-d041322bb220" providerId="AD" clId="Web-{6BF92B40-494D-FA1B-B490-908F09BAB295}" dt="2026-03-23T15:39:24.185" v="7"/>
        <pc:sldMkLst>
          <pc:docMk/>
          <pc:sldMk cId="0" sldId="257"/>
        </pc:sldMkLst>
      </pc:sldChg>
      <pc:sldChg chg="ord">
        <pc:chgData name="Cooperativa de Energie" userId="S::office@cooperativadeenergie.ro::598211bf-c9d0-48d0-8adc-d041322bb220" providerId="AD" clId="Web-{6BF92B40-494D-FA1B-B490-908F09BAB295}" dt="2026-03-23T16:21:14.937" v="8"/>
        <pc:sldMkLst>
          <pc:docMk/>
          <pc:sldMk cId="0" sldId="277"/>
        </pc:sldMkLst>
      </pc:sldChg>
    </pc:docChg>
  </pc:docChgLst>
  <pc:docChgLst>
    <pc:chgData name="Cooperativa de Energie" userId="S::office@cooperativadeenergie.ro::598211bf-c9d0-48d0-8adc-d041322bb220" providerId="AD" clId="Web-{A29B1A59-2A2F-C73C-2712-A71D6C0FBB85}"/>
    <pc:docChg chg="modSld">
      <pc:chgData name="Cooperativa de Energie" userId="S::office@cooperativadeenergie.ro::598211bf-c9d0-48d0-8adc-d041322bb220" providerId="AD" clId="Web-{A29B1A59-2A2F-C73C-2712-A71D6C0FBB85}" dt="2026-03-23T15:36:45.322" v="1" actId="1076"/>
      <pc:docMkLst>
        <pc:docMk/>
      </pc:docMkLst>
      <pc:sldChg chg="modSp">
        <pc:chgData name="Cooperativa de Energie" userId="S::office@cooperativadeenergie.ro::598211bf-c9d0-48d0-8adc-d041322bb220" providerId="AD" clId="Web-{A29B1A59-2A2F-C73C-2712-A71D6C0FBB85}" dt="2026-03-23T15:36:45.322" v="1" actId="1076"/>
        <pc:sldMkLst>
          <pc:docMk/>
          <pc:sldMk cId="0" sldId="256"/>
        </pc:sldMkLst>
        <pc:grpChg chg="mod">
          <ac:chgData name="Cooperativa de Energie" userId="S::office@cooperativadeenergie.ro::598211bf-c9d0-48d0-8adc-d041322bb220" providerId="AD" clId="Web-{A29B1A59-2A2F-C73C-2712-A71D6C0FBB85}" dt="2026-03-23T15:36:45.322" v="1" actId="1076"/>
          <ac:grpSpMkLst>
            <pc:docMk/>
            <pc:sldMk cId="0" sldId="256"/>
            <ac:grpSpMk id="16" creationId="{00000000-0000-0000-0000-000000000000}"/>
          </ac:grpSpMkLst>
        </pc:grpChg>
      </pc:sldChg>
    </pc:docChg>
  </pc:docChgLst>
  <pc:docChgLst>
    <pc:chgData name="Cooperativa de Energie" userId="S::office@cooperativadeenergie.ro::598211bf-c9d0-48d0-8adc-d041322bb220" providerId="AD" clId="Web-{A45A993B-CF1D-DCDF-3937-CDEBCDE50B11}"/>
    <pc:docChg chg="modSld sldOrd">
      <pc:chgData name="Cooperativa de Energie" userId="S::office@cooperativadeenergie.ro::598211bf-c9d0-48d0-8adc-d041322bb220" providerId="AD" clId="Web-{A45A993B-CF1D-DCDF-3937-CDEBCDE50B11}" dt="2026-03-23T09:47:56.058" v="8"/>
      <pc:docMkLst>
        <pc:docMk/>
      </pc:docMkLst>
      <pc:sldChg chg="modSp">
        <pc:chgData name="Cooperativa de Energie" userId="S::office@cooperativadeenergie.ro::598211bf-c9d0-48d0-8adc-d041322bb220" providerId="AD" clId="Web-{A45A993B-CF1D-DCDF-3937-CDEBCDE50B11}" dt="2026-03-23T09:44:05.413" v="6" actId="1076"/>
        <pc:sldMkLst>
          <pc:docMk/>
          <pc:sldMk cId="0" sldId="259"/>
        </pc:sldMkLst>
        <pc:picChg chg="mod">
          <ac:chgData name="Cooperativa de Energie" userId="S::office@cooperativadeenergie.ro::598211bf-c9d0-48d0-8adc-d041322bb220" providerId="AD" clId="Web-{A45A993B-CF1D-DCDF-3937-CDEBCDE50B11}" dt="2026-03-23T09:43:54.506" v="5" actId="1076"/>
          <ac:picMkLst>
            <pc:docMk/>
            <pc:sldMk cId="0" sldId="259"/>
            <ac:picMk id="9" creationId="{CAEB0AF8-F940-6B99-3762-461D447EF90E}"/>
          </ac:picMkLst>
        </pc:picChg>
        <pc:picChg chg="mod">
          <ac:chgData name="Cooperativa de Energie" userId="S::office@cooperativadeenergie.ro::598211bf-c9d0-48d0-8adc-d041322bb220" providerId="AD" clId="Web-{A45A993B-CF1D-DCDF-3937-CDEBCDE50B11}" dt="2026-03-23T09:44:05.413" v="6" actId="1076"/>
          <ac:picMkLst>
            <pc:docMk/>
            <pc:sldMk cId="0" sldId="259"/>
            <ac:picMk id="13" creationId="{8B403A25-4EFA-EF87-AC46-A374FE1CBC7D}"/>
          </ac:picMkLst>
        </pc:picChg>
      </pc:sldChg>
      <pc:sldChg chg="ord">
        <pc:chgData name="Cooperativa de Energie" userId="S::office@cooperativadeenergie.ro::598211bf-c9d0-48d0-8adc-d041322bb220" providerId="AD" clId="Web-{A45A993B-CF1D-DCDF-3937-CDEBCDE50B11}" dt="2026-03-23T09:44:58.872" v="7"/>
        <pc:sldMkLst>
          <pc:docMk/>
          <pc:sldMk cId="0" sldId="260"/>
        </pc:sldMkLst>
      </pc:sldChg>
      <pc:sldChg chg="ord">
        <pc:chgData name="Cooperativa de Energie" userId="S::office@cooperativadeenergie.ro::598211bf-c9d0-48d0-8adc-d041322bb220" providerId="AD" clId="Web-{A45A993B-CF1D-DCDF-3937-CDEBCDE50B11}" dt="2026-03-23T09:47:56.058" v="8"/>
        <pc:sldMkLst>
          <pc:docMk/>
          <pc:sldMk cId="4292526055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jpeg"/><Relationship Id="rId5" Type="http://schemas.openxmlformats.org/officeDocument/2006/relationships/image" Target="../media/image10.svg"/><Relationship Id="rId10" Type="http://schemas.openxmlformats.org/officeDocument/2006/relationships/image" Target="../media/image13.jpe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9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svg"/><Relationship Id="rId7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svg"/><Relationship Id="rId10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svg"/><Relationship Id="rId7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31.png"/><Relationship Id="rId5" Type="http://schemas.openxmlformats.org/officeDocument/2006/relationships/image" Target="../media/image10.svg"/><Relationship Id="rId10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34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36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.png"/><Relationship Id="rId2" Type="http://schemas.openxmlformats.org/officeDocument/2006/relationships/hyperlink" Target="https://www.facebook.com/cooperativadeenergi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unitatideenergie.ro/webminar-drumul-energiei-electrice/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88600" y="0"/>
            <a:ext cx="6599400" cy="6315798"/>
            <a:chOff x="0" y="0"/>
            <a:chExt cx="1738114" cy="16634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8114" cy="1663420"/>
            </a:xfrm>
            <a:custGeom>
              <a:avLst/>
              <a:gdLst/>
              <a:ahLst/>
              <a:cxnLst/>
              <a:rect l="l" t="t" r="r" b="b"/>
              <a:pathLst>
                <a:path w="1738114" h="1663420">
                  <a:moveTo>
                    <a:pt x="0" y="0"/>
                  </a:moveTo>
                  <a:lnTo>
                    <a:pt x="1738114" y="0"/>
                  </a:lnTo>
                  <a:lnTo>
                    <a:pt x="1738114" y="1663420"/>
                  </a:lnTo>
                  <a:lnTo>
                    <a:pt x="0" y="1663420"/>
                  </a:ln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738114" cy="1691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109045" y="0"/>
            <a:ext cx="6998115" cy="6315798"/>
          </a:xfrm>
          <a:custGeom>
            <a:avLst/>
            <a:gdLst/>
            <a:ahLst/>
            <a:cxnLst/>
            <a:rect l="l" t="t" r="r" b="b"/>
            <a:pathLst>
              <a:path w="6998115" h="6315798">
                <a:moveTo>
                  <a:pt x="0" y="0"/>
                </a:moveTo>
                <a:lnTo>
                  <a:pt x="6998114" y="0"/>
                </a:lnTo>
                <a:lnTo>
                  <a:pt x="6998114" y="6315798"/>
                </a:lnTo>
                <a:lnTo>
                  <a:pt x="0" y="6315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11688600" y="6315798"/>
            <a:ext cx="6599400" cy="3971202"/>
            <a:chOff x="0" y="0"/>
            <a:chExt cx="1738114" cy="10459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38114" cy="1045913"/>
            </a:xfrm>
            <a:custGeom>
              <a:avLst/>
              <a:gdLst/>
              <a:ahLst/>
              <a:cxnLst/>
              <a:rect l="l" t="t" r="r" b="b"/>
              <a:pathLst>
                <a:path w="1738114" h="1045913">
                  <a:moveTo>
                    <a:pt x="0" y="0"/>
                  </a:moveTo>
                  <a:lnTo>
                    <a:pt x="1738114" y="0"/>
                  </a:lnTo>
                  <a:lnTo>
                    <a:pt x="1738114" y="1045913"/>
                  </a:lnTo>
                  <a:lnTo>
                    <a:pt x="0" y="1045913"/>
                  </a:ln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38114" cy="1074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515914" y="8914765"/>
            <a:ext cx="4944772" cy="34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6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E1411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29 </a:t>
            </a:r>
            <a:r>
              <a:rPr lang="en-US" sz="2200" b="1" u="none" strike="noStrike" err="1">
                <a:solidFill>
                  <a:srgbClr val="0E1411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martie</a:t>
            </a:r>
            <a:r>
              <a:rPr lang="en-US" sz="2200" b="1" u="none" strike="noStrike">
                <a:solidFill>
                  <a:srgbClr val="0E1411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 2026 @ 19:00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68324" y="1473491"/>
            <a:ext cx="9465086" cy="5452524"/>
            <a:chOff x="21987" y="-1026836"/>
            <a:chExt cx="12620114" cy="7270032"/>
          </a:xfrm>
        </p:grpSpPr>
        <p:sp>
          <p:nvSpPr>
            <p:cNvPr id="11" name="TextBox 11"/>
            <p:cNvSpPr txBox="1"/>
            <p:nvPr/>
          </p:nvSpPr>
          <p:spPr>
            <a:xfrm>
              <a:off x="21987" y="5148109"/>
              <a:ext cx="12324611" cy="1095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0"/>
                </a:lnSpc>
                <a:spcBef>
                  <a:spcPct val="0"/>
                </a:spcBef>
              </a:pPr>
              <a:r>
                <a:rPr lang="en-US" sz="3500" u="none" strike="noStrike" spc="-175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Ghid</a:t>
              </a:r>
              <a:r>
                <a:rPr lang="en-US" sz="3500" u="none" strike="noStrike" spc="-175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3500" u="none" strike="noStrike" spc="-175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practic</a:t>
              </a:r>
              <a:r>
                <a:rPr lang="en-US" sz="3500" u="none" strike="noStrike" spc="-175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pentru </a:t>
              </a:r>
              <a:r>
                <a:rPr lang="en-US" sz="3500" u="none" strike="noStrike" spc="-175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înțelegerea</a:t>
              </a:r>
              <a:r>
                <a:rPr lang="en-US" sz="3500" u="none" strike="noStrike" spc="-175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3500" u="none" strike="noStrike" spc="-175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completă</a:t>
              </a:r>
              <a:r>
                <a:rPr lang="en-US" sz="3500" u="none" strike="noStrike" spc="-175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 facturii-Atelier pentru </a:t>
              </a:r>
              <a:r>
                <a:rPr lang="en-US" sz="3500" u="none" strike="noStrike" spc="-175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consumatori</a:t>
              </a:r>
              <a:endParaRPr lang="en-US" sz="3500" u="none" strike="noStrike" spc="-175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755" y="-1026836"/>
              <a:ext cx="12599346" cy="42266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3200"/>
                </a:lnSpc>
              </a:pP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Cum </a:t>
              </a:r>
              <a:r>
                <a:rPr lang="pt-BR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citim corect o factură de energie electrică</a:t>
              </a:r>
              <a:endParaRPr lang="en-US" sz="5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6842" y="7324119"/>
            <a:ext cx="9243459" cy="976665"/>
            <a:chOff x="0" y="-38100"/>
            <a:chExt cx="12324612" cy="1302221"/>
          </a:xfrm>
        </p:grpSpPr>
        <p:sp>
          <p:nvSpPr>
            <p:cNvPr id="14" name="TextBox 14"/>
            <p:cNvSpPr txBox="1"/>
            <p:nvPr/>
          </p:nvSpPr>
          <p:spPr>
            <a:xfrm>
              <a:off x="0" y="716963"/>
              <a:ext cx="12324612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50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Manager </a:t>
              </a:r>
              <a:r>
                <a:rPr lang="en-US" sz="2450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Operațiuni-Cooperativadeenergie</a:t>
              </a:r>
              <a:endParaRPr lang="en-US" sz="2450" err="1">
                <a:solidFill>
                  <a:srgbClr val="0E1411"/>
                </a:solidFill>
                <a:latin typeface="Open Sauce"/>
                <a:ea typeface="Open Sauce"/>
                <a:cs typeface="Open Sauce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324612" cy="618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Aura </a:t>
              </a:r>
              <a:r>
                <a:rPr lang="en-US" sz="3000" b="1" err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Cârstoc</a:t>
              </a:r>
              <a:endPara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B727B05-946D-C0BF-D111-5B4E608CA4C4}"/>
              </a:ext>
            </a:extLst>
          </p:cNvPr>
          <p:cNvSpPr txBox="1"/>
          <p:nvPr/>
        </p:nvSpPr>
        <p:spPr>
          <a:xfrm>
            <a:off x="5509" y="9679695"/>
            <a:ext cx="498788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/>
              <a:t>101120519 — LIFE22-CET-LIFE-COMET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7DBAC13-B4B6-2EE3-48D3-11E006A18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0825EC63-0DB4-CA81-20FB-C8A7655F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 </a:t>
            </a:r>
          </a:p>
        </p:txBody>
      </p:sp>
      <p:pic>
        <p:nvPicPr>
          <p:cNvPr id="18" name="Picture 17" descr="Blue text on a black background  AI-generated content may be incorrect.">
            <a:extLst>
              <a:ext uri="{FF2B5EF4-FFF2-40B4-BE49-F238E27FC236}">
                <a16:creationId xmlns:a16="http://schemas.microsoft.com/office/drawing/2014/main" id="{AB5A12E8-B3AD-E8E9-5379-02BE81249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9939" y="9313133"/>
            <a:ext cx="3543300" cy="742950"/>
          </a:xfrm>
          <a:prstGeom prst="rect">
            <a:avLst/>
          </a:prstGeom>
        </p:spPr>
      </p:pic>
      <p:pic>
        <p:nvPicPr>
          <p:cNvPr id="19" name="Picture 18" descr="A close up of a computer keyboard&#10;&#10;AI-generated content may be incorrect.">
            <a:extLst>
              <a:ext uri="{FF2B5EF4-FFF2-40B4-BE49-F238E27FC236}">
                <a16:creationId xmlns:a16="http://schemas.microsoft.com/office/drawing/2014/main" id="{57C30EBA-690C-688D-30D4-BCDDAA728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3403" y="0"/>
            <a:ext cx="8226378" cy="83912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0540192" cy="10287000"/>
            <a:chOff x="0" y="0"/>
            <a:chExt cx="832805" cy="812800"/>
          </a:xfrm>
        </p:grpSpPr>
        <p:sp>
          <p:nvSpPr>
            <p:cNvPr id="3" name="Freeform 3"/>
            <p:cNvSpPr/>
            <p:nvPr/>
          </p:nvSpPr>
          <p:spPr>
            <a:xfrm rot="24000">
              <a:off x="-2827" y="-2897"/>
              <a:ext cx="838459" cy="818594"/>
            </a:xfrm>
            <a:custGeom>
              <a:avLst/>
              <a:gdLst/>
              <a:ahLst/>
              <a:cxnLst/>
              <a:rect l="l" t="t" r="r" b="b"/>
              <a:pathLst>
                <a:path w="838459" h="818594">
                  <a:moveTo>
                    <a:pt x="0" y="5814"/>
                  </a:moveTo>
                  <a:lnTo>
                    <a:pt x="832785" y="0"/>
                  </a:lnTo>
                  <a:lnTo>
                    <a:pt x="838459" y="812780"/>
                  </a:lnTo>
                  <a:lnTo>
                    <a:pt x="5674" y="818594"/>
                  </a:lnTo>
                  <a:close/>
                </a:path>
              </a:pathLst>
            </a:custGeom>
            <a:blipFill>
              <a:blip r:embed="rId2"/>
              <a:stretch>
                <a:fillRect l="-28398" t="-1439" r="-48176" b="-29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473954" y="1354322"/>
            <a:ext cx="5759798" cy="7411773"/>
            <a:chOff x="-160760" y="-9525"/>
            <a:chExt cx="7824849" cy="9882366"/>
          </a:xfrm>
        </p:grpSpPr>
        <p:sp>
          <p:nvSpPr>
            <p:cNvPr id="5" name="TextBox 5"/>
            <p:cNvSpPr txBox="1"/>
            <p:nvPr/>
          </p:nvSpPr>
          <p:spPr>
            <a:xfrm>
              <a:off x="-160760" y="3343189"/>
              <a:ext cx="7664089" cy="6529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recunoaștem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secțiunile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principale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ale facturii</a:t>
              </a:r>
            </a:p>
            <a:p>
              <a:pPr marL="0" lvl="0" indent="0" algn="l">
                <a:lnSpc>
                  <a:spcPts val="3499"/>
                </a:lnSpc>
              </a:pPr>
              <a:endParaRPr lang="en-US" sz="2450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  <a:p>
              <a:pPr marL="0" lvl="0" indent="0" algn="l">
                <a:lnSpc>
                  <a:spcPts val="3499"/>
                </a:lnSpc>
              </a:pP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înțelegem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prețul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energiei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active vs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tarife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reglementate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 </a:t>
              </a:r>
            </a:p>
            <a:p>
              <a:pPr marL="0" lvl="0" indent="0" algn="l">
                <a:lnSpc>
                  <a:spcPts val="3499"/>
                </a:lnSpc>
              </a:pPr>
              <a:endParaRPr lang="en-US" sz="2450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  <a:p>
              <a:pPr marL="0" lvl="0" indent="0" algn="l">
                <a:lnSpc>
                  <a:spcPts val="3499"/>
                </a:lnSpc>
              </a:pP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citim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procesul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-verbal: POD,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contor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, index,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constantă</a:t>
              </a:r>
              <a:endParaRPr lang="en-US" sz="2450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  <a:p>
              <a:pPr marL="0" lvl="0" indent="0" algn="l">
                <a:lnSpc>
                  <a:spcPts val="3499"/>
                </a:lnSpc>
              </a:pPr>
              <a:endParaRPr lang="en-US" sz="2450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  <a:p>
              <a:pPr marL="0" lvl="0" indent="0" algn="l">
                <a:lnSpc>
                  <a:spcPts val="3499"/>
                </a:lnSpc>
              </a:pP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verificăm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singuri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corectitudinea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facturii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1992" y="-9525"/>
              <a:ext cx="7632097" cy="3352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840"/>
                </a:lnSpc>
              </a:pPr>
              <a:r>
                <a:rPr lang="en-US" sz="82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Obiectivele</a:t>
              </a:r>
              <a:r>
                <a:rPr lang="en-US" sz="82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</a:t>
              </a:r>
              <a:r>
                <a:rPr lang="en-US" sz="82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atelierului</a:t>
              </a:r>
              <a:endParaRPr lang="en-US" sz="82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523D757-37E6-7DE5-2989-8851571E3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7" name="Picture 6" descr="Blue text on a black background  AI-generated content may be incorrect.">
            <a:extLst>
              <a:ext uri="{FF2B5EF4-FFF2-40B4-BE49-F238E27FC236}">
                <a16:creationId xmlns:a16="http://schemas.microsoft.com/office/drawing/2014/main" id="{C62978E6-4CC6-28D4-8ECA-29F61E530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7576" y="9193063"/>
            <a:ext cx="354330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38513">
            <a:off x="8370845" y="1908750"/>
            <a:ext cx="5075851" cy="1478341"/>
          </a:xfrm>
          <a:custGeom>
            <a:avLst/>
            <a:gdLst/>
            <a:ahLst/>
            <a:cxnLst/>
            <a:rect l="l" t="t" r="r" b="b"/>
            <a:pathLst>
              <a:path w="5075851" h="1478341">
                <a:moveTo>
                  <a:pt x="0" y="0"/>
                </a:moveTo>
                <a:lnTo>
                  <a:pt x="5075851" y="0"/>
                </a:lnTo>
                <a:lnTo>
                  <a:pt x="5075851" y="1478341"/>
                </a:lnTo>
                <a:lnTo>
                  <a:pt x="0" y="147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575886">
            <a:off x="11735950" y="7559120"/>
            <a:ext cx="2974820" cy="3023959"/>
          </a:xfrm>
          <a:custGeom>
            <a:avLst/>
            <a:gdLst/>
            <a:ahLst/>
            <a:cxnLst/>
            <a:rect l="l" t="t" r="r" b="b"/>
            <a:pathLst>
              <a:path w="2974820" h="3023959">
                <a:moveTo>
                  <a:pt x="0" y="0"/>
                </a:moveTo>
                <a:lnTo>
                  <a:pt x="2974820" y="0"/>
                </a:lnTo>
                <a:lnTo>
                  <a:pt x="2974820" y="3023959"/>
                </a:lnTo>
                <a:lnTo>
                  <a:pt x="0" y="3023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3554406" y="1028700"/>
            <a:ext cx="601536" cy="1215224"/>
          </a:xfrm>
          <a:custGeom>
            <a:avLst/>
            <a:gdLst/>
            <a:ahLst/>
            <a:cxnLst/>
            <a:rect l="l" t="t" r="r" b="b"/>
            <a:pathLst>
              <a:path w="601536" h="1215224">
                <a:moveTo>
                  <a:pt x="0" y="0"/>
                </a:moveTo>
                <a:lnTo>
                  <a:pt x="601536" y="0"/>
                </a:lnTo>
                <a:lnTo>
                  <a:pt x="601536" y="1215224"/>
                </a:lnTo>
                <a:lnTo>
                  <a:pt x="0" y="121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1028699" y="-500389"/>
            <a:ext cx="17787362" cy="8021627"/>
            <a:chOff x="37103" y="-4123920"/>
            <a:chExt cx="23716482" cy="10695503"/>
          </a:xfrm>
        </p:grpSpPr>
        <p:sp>
          <p:nvSpPr>
            <p:cNvPr id="12" name="TextBox 12"/>
            <p:cNvSpPr txBox="1"/>
            <p:nvPr/>
          </p:nvSpPr>
          <p:spPr>
            <a:xfrm>
              <a:off x="3037587" y="-4123920"/>
              <a:ext cx="20715998" cy="17055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400"/>
                </a:lnSpc>
              </a:pPr>
              <a:r>
                <a:rPr lang="pt-BR" sz="4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Factura poate părea complicată, dar urmează o logică simplă</a:t>
              </a:r>
              <a:endParaRPr lang="en-US" sz="4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7103" y="6024424"/>
              <a:ext cx="10277069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F7FD42A-6A12-120C-C41F-D72A2A1000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16" name="Picture 15" descr="Blue text on a black background  AI-generated content may be incorrect.">
            <a:extLst>
              <a:ext uri="{FF2B5EF4-FFF2-40B4-BE49-F238E27FC236}">
                <a16:creationId xmlns:a16="http://schemas.microsoft.com/office/drawing/2014/main" id="{E627C22B-6303-088B-6CB3-D43128F46F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176" y="9344025"/>
            <a:ext cx="3543300" cy="742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AAC389-2AA3-82E2-B314-FEF7F2B42F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4145" y="1624346"/>
            <a:ext cx="6963320" cy="7734300"/>
          </a:xfrm>
          <a:prstGeom prst="rect">
            <a:avLst/>
          </a:prstGeom>
        </p:spPr>
      </p:pic>
      <p:pic>
        <p:nvPicPr>
          <p:cNvPr id="5" name="Picture 4" descr="A screenshot of a graph  AI-generated content may be incorrect.">
            <a:extLst>
              <a:ext uri="{FF2B5EF4-FFF2-40B4-BE49-F238E27FC236}">
                <a16:creationId xmlns:a16="http://schemas.microsoft.com/office/drawing/2014/main" id="{73385671-DBDB-902B-27AB-8C2BD0810B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94014" y="2460735"/>
            <a:ext cx="9258629" cy="53655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0050157" y="1349490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0904823" y="1732413"/>
            <a:ext cx="6561446" cy="1426333"/>
            <a:chOff x="0" y="-38100"/>
            <a:chExt cx="8748595" cy="1901778"/>
          </a:xfrm>
        </p:grpSpPr>
        <p:sp>
          <p:nvSpPr>
            <p:cNvPr id="8" name="TextBox 8"/>
            <p:cNvSpPr txBox="1"/>
            <p:nvPr/>
          </p:nvSpPr>
          <p:spPr>
            <a:xfrm>
              <a:off x="0" y="-38100"/>
              <a:ext cx="8748595" cy="618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Date </a:t>
              </a:r>
              <a:r>
                <a:rPr lang="en-US" sz="3000" b="1" err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furnizor</a:t>
              </a: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: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827496"/>
              <a:ext cx="8748595" cy="1036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ine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emite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factura și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contacte</a:t>
              </a:r>
              <a:endPara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endPara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0059399" y="2830858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10904823" y="3056183"/>
            <a:ext cx="6785335" cy="984820"/>
            <a:chOff x="120068" y="-522424"/>
            <a:chExt cx="8820101" cy="1123411"/>
          </a:xfrm>
        </p:grpSpPr>
        <p:sp>
          <p:nvSpPr>
            <p:cNvPr id="12" name="TextBox 12"/>
            <p:cNvSpPr txBox="1"/>
            <p:nvPr/>
          </p:nvSpPr>
          <p:spPr>
            <a:xfrm>
              <a:off x="191574" y="-522424"/>
              <a:ext cx="8748595" cy="6180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Date client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0068" y="182606"/>
              <a:ext cx="8748595" cy="418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315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Verifici dacă factura </a:t>
              </a:r>
              <a:r>
                <a:rPr lang="en-US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este</a:t>
              </a:r>
              <a:r>
                <a:rPr lang="en-US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 ta </a:t>
              </a:r>
              <a:endPara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906712" y="1464728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3922733" y="1677301"/>
            <a:ext cx="6600814" cy="1294039"/>
            <a:chOff x="-9441513" y="-3758661"/>
            <a:chExt cx="8801086" cy="1725385"/>
          </a:xfrm>
        </p:grpSpPr>
        <p:sp>
          <p:nvSpPr>
            <p:cNvPr id="16" name="TextBox 16"/>
            <p:cNvSpPr txBox="1"/>
            <p:nvPr/>
          </p:nvSpPr>
          <p:spPr>
            <a:xfrm>
              <a:off x="-9441513" y="-3758661"/>
              <a:ext cx="8748595" cy="618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Loc consum + POD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9389022" y="-3069458"/>
              <a:ext cx="8748595" cy="1036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Adresa</a:t>
              </a:r>
              <a:r>
                <a:rPr lang="en-GB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si </a:t>
              </a: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codul</a:t>
              </a:r>
              <a:r>
                <a:rPr lang="en-GB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de </a:t>
              </a: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identificare</a:t>
              </a:r>
              <a:r>
                <a:rPr lang="en-GB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ale </a:t>
              </a: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locației</a:t>
              </a:r>
              <a:r>
                <a:rPr lang="en-GB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unde</a:t>
              </a:r>
              <a:r>
                <a:rPr lang="en-GB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se </a:t>
              </a: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consumă</a:t>
              </a:r>
              <a:r>
                <a:rPr lang="en-GB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GB" sz="1999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energia</a:t>
              </a:r>
              <a:endPara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3004535" y="2664256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9" name="Group 19"/>
          <p:cNvGrpSpPr/>
          <p:nvPr/>
        </p:nvGrpSpPr>
        <p:grpSpPr>
          <a:xfrm>
            <a:off x="3888613" y="3061055"/>
            <a:ext cx="6595566" cy="974566"/>
            <a:chOff x="-9456961" y="-6008636"/>
            <a:chExt cx="8794088" cy="1299422"/>
          </a:xfrm>
        </p:grpSpPr>
        <p:sp>
          <p:nvSpPr>
            <p:cNvPr id="20" name="TextBox 20"/>
            <p:cNvSpPr txBox="1"/>
            <p:nvPr/>
          </p:nvSpPr>
          <p:spPr>
            <a:xfrm>
              <a:off x="-9456961" y="-6008636"/>
              <a:ext cx="8748595" cy="618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Perioada </a:t>
              </a:r>
              <a:r>
                <a:rPr lang="en-US" sz="3000" b="1" err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facturată</a:t>
              </a:r>
              <a:endPara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-9411468" y="-5198237"/>
              <a:ext cx="8748595" cy="489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it-IT" sz="1999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Ce interval se acoperă</a:t>
              </a:r>
              <a:endPara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0212" y="2240846"/>
            <a:ext cx="7258391" cy="5405268"/>
            <a:chOff x="58748" y="50815"/>
            <a:chExt cx="9677855" cy="7207024"/>
          </a:xfrm>
        </p:grpSpPr>
        <p:sp>
          <p:nvSpPr>
            <p:cNvPr id="23" name="TextBox 23"/>
            <p:cNvSpPr txBox="1"/>
            <p:nvPr/>
          </p:nvSpPr>
          <p:spPr>
            <a:xfrm>
              <a:off x="136731" y="6710680"/>
              <a:ext cx="9508038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748" y="50815"/>
              <a:ext cx="9677855" cy="2051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9"/>
                </a:lnSpc>
              </a:pPr>
              <a:endParaRPr lang="en-US" sz="9999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45C9BE48-0CE6-C9DA-BDAD-10CE31A1E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25" name="Picture 24" descr="Blue text on a black background  AI-generated content may be incorrect.">
            <a:extLst>
              <a:ext uri="{FF2B5EF4-FFF2-40B4-BE49-F238E27FC236}">
                <a16:creationId xmlns:a16="http://schemas.microsoft.com/office/drawing/2014/main" id="{A3E0B11C-8CE2-DE6E-9B13-144BBA2BB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47729" y="151690"/>
            <a:ext cx="3543300" cy="7429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E7A269E-5748-2F96-DDD8-253138891A05}"/>
              </a:ext>
            </a:extLst>
          </p:cNvPr>
          <p:cNvSpPr txBox="1"/>
          <p:nvPr/>
        </p:nvSpPr>
        <p:spPr>
          <a:xfrm>
            <a:off x="2452743" y="-372745"/>
            <a:ext cx="15014732" cy="1454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E1411"/>
                </a:solidFill>
                <a:effectLst/>
                <a:uLnTx/>
                <a:uFillTx/>
                <a:latin typeface="Sedgwick Ave"/>
                <a:ea typeface="Sedgwick Ave"/>
                <a:cs typeface="Sedgwick Ave"/>
                <a:sym typeface="Sedgwick Ave"/>
              </a:rPr>
              <a:t>Unde </a:t>
            </a:r>
            <a:r>
              <a:rPr kumimoji="0" lang="en-US" sz="5400" b="0" i="0" u="none" strike="noStrike" kern="1200" cap="none" spc="0" normalizeH="0" baseline="0" noProof="0" err="1">
                <a:ln>
                  <a:noFill/>
                </a:ln>
                <a:solidFill>
                  <a:srgbClr val="0E1411"/>
                </a:solidFill>
                <a:effectLst/>
                <a:uLnTx/>
                <a:uFillTx/>
                <a:latin typeface="Sedgwick Ave"/>
                <a:ea typeface="Sedgwick Ave"/>
                <a:cs typeface="Sedgwick Ave"/>
                <a:sym typeface="Sedgwick Ave"/>
              </a:rPr>
              <a:t>găsim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E1411"/>
                </a:solidFill>
                <a:effectLst/>
                <a:uLnTx/>
                <a:uFillTx/>
                <a:latin typeface="Sedgwick Ave"/>
                <a:ea typeface="Sedgwick Ave"/>
                <a:cs typeface="Sedgwick Ave"/>
                <a:sym typeface="Sedgwick Ave"/>
              </a:rPr>
              <a:t> </a:t>
            </a:r>
            <a:r>
              <a:rPr kumimoji="0" lang="en-US" sz="5400" b="0" i="0" u="none" strike="noStrike" kern="1200" cap="none" spc="0" normalizeH="0" baseline="0" noProof="0" err="1">
                <a:ln>
                  <a:noFill/>
                </a:ln>
                <a:solidFill>
                  <a:srgbClr val="0E1411"/>
                </a:solidFill>
                <a:effectLst/>
                <a:uLnTx/>
                <a:uFillTx/>
                <a:latin typeface="Sedgwick Ave"/>
                <a:ea typeface="Sedgwick Ave"/>
                <a:cs typeface="Sedgwick Ave"/>
                <a:sym typeface="Sedgwick Ave"/>
              </a:rPr>
              <a:t>datele</a:t>
            </a: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0E1411"/>
                </a:solidFill>
                <a:effectLst/>
                <a:uLnTx/>
                <a:uFillTx/>
                <a:latin typeface="Sedgwick Ave"/>
                <a:ea typeface="Sedgwick Ave"/>
                <a:cs typeface="Sedgwick Ave"/>
                <a:sym typeface="Sedgwick Ave"/>
              </a:rPr>
              <a:t> </a:t>
            </a:r>
            <a:r>
              <a:rPr kumimoji="0" lang="en-US" sz="5400" b="0" i="0" u="none" strike="noStrike" kern="1200" cap="none" spc="0" normalizeH="0" baseline="0" noProof="0" err="1">
                <a:ln>
                  <a:noFill/>
                </a:ln>
                <a:solidFill>
                  <a:srgbClr val="0E1411"/>
                </a:solidFill>
                <a:effectLst/>
                <a:uLnTx/>
                <a:uFillTx/>
                <a:latin typeface="Sedgwick Ave"/>
                <a:ea typeface="Sedgwick Ave"/>
                <a:cs typeface="Sedgwick Ave"/>
                <a:sym typeface="Sedgwick Ave"/>
              </a:rPr>
              <a:t>importante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0E1411"/>
              </a:solidFill>
              <a:effectLst/>
              <a:uLnTx/>
              <a:uFillTx/>
              <a:latin typeface="Sedgwick Ave"/>
              <a:ea typeface="Sedgwick Ave"/>
              <a:cs typeface="Sedgwick Ave"/>
              <a:sym typeface="Sedgwick Ave"/>
            </a:endParaRPr>
          </a:p>
        </p:txBody>
      </p:sp>
      <p:pic>
        <p:nvPicPr>
          <p:cNvPr id="33" name="Picture 32" descr="A screenshot of a computer  AI-generated content may be incorrect.">
            <a:extLst>
              <a:ext uri="{FF2B5EF4-FFF2-40B4-BE49-F238E27FC236}">
                <a16:creationId xmlns:a16="http://schemas.microsoft.com/office/drawing/2014/main" id="{BA3FCF04-BCF8-575F-85D9-9F8D2CFDA5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781" y="4659912"/>
            <a:ext cx="17317233" cy="46936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38513">
            <a:off x="1228330" y="6289411"/>
            <a:ext cx="5075851" cy="1478341"/>
          </a:xfrm>
          <a:custGeom>
            <a:avLst/>
            <a:gdLst/>
            <a:ahLst/>
            <a:cxnLst/>
            <a:rect l="l" t="t" r="r" b="b"/>
            <a:pathLst>
              <a:path w="5075851" h="1478341">
                <a:moveTo>
                  <a:pt x="0" y="0"/>
                </a:moveTo>
                <a:lnTo>
                  <a:pt x="5075851" y="0"/>
                </a:lnTo>
                <a:lnTo>
                  <a:pt x="5075851" y="1478341"/>
                </a:lnTo>
                <a:lnTo>
                  <a:pt x="0" y="147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575886">
            <a:off x="11735950" y="7559120"/>
            <a:ext cx="2974820" cy="3023959"/>
          </a:xfrm>
          <a:custGeom>
            <a:avLst/>
            <a:gdLst/>
            <a:ahLst/>
            <a:cxnLst/>
            <a:rect l="l" t="t" r="r" b="b"/>
            <a:pathLst>
              <a:path w="2974820" h="3023959">
                <a:moveTo>
                  <a:pt x="0" y="0"/>
                </a:moveTo>
                <a:lnTo>
                  <a:pt x="2974820" y="0"/>
                </a:lnTo>
                <a:lnTo>
                  <a:pt x="2974820" y="3023959"/>
                </a:lnTo>
                <a:lnTo>
                  <a:pt x="0" y="3023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337869" y="178254"/>
            <a:ext cx="601536" cy="1215224"/>
          </a:xfrm>
          <a:custGeom>
            <a:avLst/>
            <a:gdLst/>
            <a:ahLst/>
            <a:cxnLst/>
            <a:rect l="l" t="t" r="r" b="b"/>
            <a:pathLst>
              <a:path w="601536" h="1215224">
                <a:moveTo>
                  <a:pt x="0" y="0"/>
                </a:moveTo>
                <a:lnTo>
                  <a:pt x="601536" y="0"/>
                </a:lnTo>
                <a:lnTo>
                  <a:pt x="601536" y="1215224"/>
                </a:lnTo>
                <a:lnTo>
                  <a:pt x="0" y="121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796002" y="-421144"/>
            <a:ext cx="9197852" cy="5011710"/>
            <a:chOff x="-273160" y="-3726158"/>
            <a:chExt cx="12263803" cy="6682281"/>
          </a:xfrm>
        </p:grpSpPr>
        <p:sp>
          <p:nvSpPr>
            <p:cNvPr id="12" name="TextBox 12"/>
            <p:cNvSpPr txBox="1"/>
            <p:nvPr/>
          </p:nvSpPr>
          <p:spPr>
            <a:xfrm>
              <a:off x="-273160" y="-3726158"/>
              <a:ext cx="12263803" cy="17387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11400"/>
                </a:lnSpc>
              </a:pP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Date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contractuale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și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termene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8212" y="685416"/>
              <a:ext cx="10277070" cy="22707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GB" sz="2800"/>
                <a:t>Număr contract + </a:t>
              </a:r>
              <a:r>
                <a:rPr lang="en-GB" sz="2800" err="1"/>
                <a:t>perioada</a:t>
              </a:r>
              <a:r>
                <a:rPr lang="en-GB" sz="2800"/>
                <a:t> </a:t>
              </a:r>
              <a:r>
                <a:rPr lang="en-GB" sz="2800" err="1"/>
                <a:t>lui</a:t>
              </a:r>
              <a:endParaRPr lang="en-GB" sz="2800"/>
            </a:p>
            <a:p>
              <a:r>
                <a:rPr lang="en-GB" sz="2800"/>
                <a:t> </a:t>
              </a:r>
            </a:p>
            <a:p>
              <a:endParaRPr lang="en-GB" sz="2800"/>
            </a:p>
            <a:p>
              <a:pPr lvl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A492107-AF25-B177-F8D7-09B0F562E9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13880" y="11723"/>
            <a:ext cx="1656062" cy="938598"/>
          </a:xfrm>
          <a:prstGeom prst="rect">
            <a:avLst/>
          </a:prstGeom>
        </p:spPr>
      </p:pic>
      <p:pic>
        <p:nvPicPr>
          <p:cNvPr id="14" name="Picture 13" descr="Blue text on a black background  AI-generated content may be incorrect.">
            <a:extLst>
              <a:ext uri="{FF2B5EF4-FFF2-40B4-BE49-F238E27FC236}">
                <a16:creationId xmlns:a16="http://schemas.microsoft.com/office/drawing/2014/main" id="{D0693543-64B9-5FC4-82B2-C3217D04B9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741" y="9244634"/>
            <a:ext cx="3543300" cy="742950"/>
          </a:xfrm>
          <a:prstGeom prst="rect">
            <a:avLst/>
          </a:prstGeom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B4651E5A-24A7-0BAF-BB2E-6B5133A25933}"/>
              </a:ext>
            </a:extLst>
          </p:cNvPr>
          <p:cNvSpPr/>
          <p:nvPr/>
        </p:nvSpPr>
        <p:spPr>
          <a:xfrm>
            <a:off x="1001652" y="1854315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7A316-4028-F5DD-FCF3-DF05917DABE9}"/>
              </a:ext>
            </a:extLst>
          </p:cNvPr>
          <p:cNvSpPr txBox="1"/>
          <p:nvPr/>
        </p:nvSpPr>
        <p:spPr>
          <a:xfrm>
            <a:off x="1678709" y="221547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err="1"/>
              <a:t>Număr</a:t>
            </a:r>
            <a:r>
              <a:rPr lang="en-GB" sz="2800"/>
              <a:t> </a:t>
            </a:r>
            <a:r>
              <a:rPr lang="en-GB" sz="2800" err="1"/>
              <a:t>factură</a:t>
            </a:r>
            <a:r>
              <a:rPr lang="en-GB" sz="2800"/>
              <a:t> + data </a:t>
            </a:r>
            <a:r>
              <a:rPr lang="en-GB" sz="2800" err="1"/>
              <a:t>emitere</a:t>
            </a:r>
            <a:r>
              <a:rPr lang="en-GB" sz="2800"/>
              <a:t>/</a:t>
            </a:r>
            <a:r>
              <a:rPr lang="en-GB" sz="2800" err="1"/>
              <a:t>scadență</a:t>
            </a:r>
            <a:endParaRPr lang="en-GB" sz="2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E90EAD-7207-92D7-2C49-196E890D89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7232" y="2601355"/>
            <a:ext cx="676715" cy="7864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0A32DD-E45F-140A-8314-480750EE25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44689" y="2541227"/>
            <a:ext cx="676715" cy="7864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E1D5D6-747C-B481-3DA3-626762387A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45558" y="5482936"/>
            <a:ext cx="4706520" cy="48040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E6B0D49-4F4C-ACDA-0F7F-DABF5317F7D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9587" y="3934089"/>
            <a:ext cx="13279703" cy="4085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2A4B953-FC6A-1CB4-4B4A-664C417137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32570" y="1889783"/>
            <a:ext cx="676715" cy="78645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0C3A18-777C-26DE-7CD0-C65482B5902E}"/>
              </a:ext>
            </a:extLst>
          </p:cNvPr>
          <p:cNvSpPr txBox="1"/>
          <p:nvPr/>
        </p:nvSpPr>
        <p:spPr>
          <a:xfrm>
            <a:off x="9457333" y="2246242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Cota TVA: modul taxare aplicat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3FD55F-1EE1-735B-DD9A-A3311DD3C54C}"/>
              </a:ext>
            </a:extLst>
          </p:cNvPr>
          <p:cNvSpPr txBox="1"/>
          <p:nvPr/>
        </p:nvSpPr>
        <p:spPr>
          <a:xfrm>
            <a:off x="9907794" y="2891060"/>
            <a:ext cx="94236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Cod client: ID intern Furnizor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4640B0-34D6-E7DF-1A56-C73D78A0F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0881E3D-B08F-7060-DEDF-E4262454F283}"/>
              </a:ext>
            </a:extLst>
          </p:cNvPr>
          <p:cNvGrpSpPr/>
          <p:nvPr/>
        </p:nvGrpSpPr>
        <p:grpSpPr>
          <a:xfrm>
            <a:off x="-330974" y="0"/>
            <a:ext cx="8987199" cy="10287000"/>
            <a:chOff x="0" y="0"/>
            <a:chExt cx="2366999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1ED18E9-3DE8-BF0F-AFD1-B084D3904206}"/>
                </a:ext>
              </a:extLst>
            </p:cNvPr>
            <p:cNvSpPr/>
            <p:nvPr/>
          </p:nvSpPr>
          <p:spPr>
            <a:xfrm>
              <a:off x="0" y="0"/>
              <a:ext cx="2366999" cy="2709333"/>
            </a:xfrm>
            <a:custGeom>
              <a:avLst/>
              <a:gdLst/>
              <a:ahLst/>
              <a:cxnLst/>
              <a:rect l="l" t="t" r="r" b="b"/>
              <a:pathLst>
                <a:path w="2366999" h="2709333">
                  <a:moveTo>
                    <a:pt x="0" y="0"/>
                  </a:moveTo>
                  <a:lnTo>
                    <a:pt x="2366999" y="0"/>
                  </a:lnTo>
                  <a:lnTo>
                    <a:pt x="236699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4F6CE"/>
            </a:solidFill>
            <a:ln>
              <a:solidFill>
                <a:schemeClr val="accent1">
                  <a:shade val="15000"/>
                </a:schemeClr>
              </a:solidFill>
            </a:ln>
          </p:spPr>
          <p:txBody>
            <a:bodyPr/>
            <a:lstStyle/>
            <a:p>
              <a:endParaRPr lang="en-GB">
                <a:solidFill>
                  <a:srgbClr val="00B050"/>
                </a:solidFill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AD61C36-E712-6D68-906F-8AC305467349}"/>
                </a:ext>
              </a:extLst>
            </p:cNvPr>
            <p:cNvSpPr txBox="1"/>
            <p:nvPr/>
          </p:nvSpPr>
          <p:spPr>
            <a:xfrm>
              <a:off x="0" y="-28575"/>
              <a:ext cx="2366999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309423D9-780E-E816-622C-F30147E6DBF4}"/>
              </a:ext>
            </a:extLst>
          </p:cNvPr>
          <p:cNvSpPr/>
          <p:nvPr/>
        </p:nvSpPr>
        <p:spPr>
          <a:xfrm rot="3116505">
            <a:off x="14569603" y="-1948271"/>
            <a:ext cx="4819049" cy="4898653"/>
          </a:xfrm>
          <a:custGeom>
            <a:avLst/>
            <a:gdLst/>
            <a:ahLst/>
            <a:cxnLst/>
            <a:rect l="l" t="t" r="r" b="b"/>
            <a:pathLst>
              <a:path w="4819049" h="4898653">
                <a:moveTo>
                  <a:pt x="0" y="0"/>
                </a:moveTo>
                <a:lnTo>
                  <a:pt x="4819049" y="0"/>
                </a:lnTo>
                <a:lnTo>
                  <a:pt x="4819049" y="4898652"/>
                </a:lnTo>
                <a:lnTo>
                  <a:pt x="0" y="4898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E966135F-3170-7307-3715-DD8DA72C757B}"/>
              </a:ext>
            </a:extLst>
          </p:cNvPr>
          <p:cNvGrpSpPr/>
          <p:nvPr/>
        </p:nvGrpSpPr>
        <p:grpSpPr>
          <a:xfrm>
            <a:off x="10981333" y="1709593"/>
            <a:ext cx="6561446" cy="1015964"/>
            <a:chOff x="0" y="-38100"/>
            <a:chExt cx="8748595" cy="1354619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EDE1A49-5E33-C1F4-5EC2-57ACB14BD2FB}"/>
                </a:ext>
              </a:extLst>
            </p:cNvPr>
            <p:cNvSpPr txBox="1"/>
            <p:nvPr/>
          </p:nvSpPr>
          <p:spPr>
            <a:xfrm>
              <a:off x="0" y="-38100"/>
              <a:ext cx="8748595" cy="6180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ENERGIE ACTIVĂ (NEGOCIABILĂ)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07BF728-6BE7-5990-171E-987C43E8758B}"/>
                </a:ext>
              </a:extLst>
            </p:cNvPr>
            <p:cNvSpPr txBox="1"/>
            <p:nvPr/>
          </p:nvSpPr>
          <p:spPr>
            <a:xfrm>
              <a:off x="0" y="827496"/>
              <a:ext cx="8748595" cy="489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Singurul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preț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pe care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îl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negociați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cu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furnizorul</a:t>
              </a:r>
              <a:endPara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D0F1EB6-29D7-1CFE-A2F0-D0AC5E98A033}"/>
              </a:ext>
            </a:extLst>
          </p:cNvPr>
          <p:cNvGrpSpPr/>
          <p:nvPr/>
        </p:nvGrpSpPr>
        <p:grpSpPr>
          <a:xfrm>
            <a:off x="1651390" y="1791274"/>
            <a:ext cx="7004835" cy="2251056"/>
            <a:chOff x="-13520" y="-20755"/>
            <a:chExt cx="8762115" cy="3001406"/>
          </a:xfrm>
        </p:grpSpPr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1EF3FE7-CAE7-D64C-E58A-E22C05CE2DF7}"/>
                </a:ext>
              </a:extLst>
            </p:cNvPr>
            <p:cNvSpPr txBox="1"/>
            <p:nvPr/>
          </p:nvSpPr>
          <p:spPr>
            <a:xfrm>
              <a:off x="-13520" y="-20755"/>
              <a:ext cx="8748595" cy="12848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TARIFE REGLEMENTATE (FIXE, ANRE)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D96708C-4662-E7E8-E283-4B3EA3C3AE46}"/>
                </a:ext>
              </a:extLst>
            </p:cNvPr>
            <p:cNvSpPr txBox="1"/>
            <p:nvPr/>
          </p:nvSpPr>
          <p:spPr>
            <a:xfrm>
              <a:off x="1" y="827497"/>
              <a:ext cx="8748594" cy="2153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Transport (TG, TL) +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Tss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→ TRANSELECTRICA</a:t>
              </a:r>
            </a:p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Distribuție JT/MT/IT → DISTRIBUITORI LOCALI</a:t>
              </a:r>
            </a:p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CV +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cogenerare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→ SPRIJIN ENERGIE VERDE</a:t>
              </a:r>
            </a:p>
            <a:p>
              <a:pPr marL="0" lvl="0" indent="0" algn="l">
                <a:lnSpc>
                  <a:spcPts val="315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• </a:t>
              </a:r>
              <a:r>
                <a:rPr lang="en-US" sz="19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Acciză</a:t>
              </a:r>
              <a:r>
                <a:rPr lang="en-US" sz="19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+ TVA → STAT</a:t>
              </a: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15AECF7E-3A64-F63E-1BD0-A98889BFD9DB}"/>
              </a:ext>
            </a:extLst>
          </p:cNvPr>
          <p:cNvGrpSpPr/>
          <p:nvPr/>
        </p:nvGrpSpPr>
        <p:grpSpPr>
          <a:xfrm>
            <a:off x="1028699" y="-95216"/>
            <a:ext cx="13223217" cy="7741331"/>
            <a:chOff x="136731" y="-3063934"/>
            <a:chExt cx="17630956" cy="10321774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1F12E506-5DA4-2F36-987D-61A0863B757B}"/>
                </a:ext>
              </a:extLst>
            </p:cNvPr>
            <p:cNvSpPr txBox="1"/>
            <p:nvPr/>
          </p:nvSpPr>
          <p:spPr>
            <a:xfrm>
              <a:off x="136731" y="6710681"/>
              <a:ext cx="9508038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BAEE759-FE00-CAFF-743E-7D7DA1148309}"/>
                </a:ext>
              </a:extLst>
            </p:cNvPr>
            <p:cNvSpPr txBox="1"/>
            <p:nvPr/>
          </p:nvSpPr>
          <p:spPr>
            <a:xfrm>
              <a:off x="1720364" y="-3063934"/>
              <a:ext cx="16047323" cy="18157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999"/>
                </a:lnSpc>
              </a:pPr>
              <a:r>
                <a:rPr lang="pt-BR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Tabel consum : energie activă+ tarife</a:t>
              </a:r>
              <a:endParaRPr lang="en-US" sz="5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3D894C2-7522-9699-CC83-A70A4F023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81" y="302256"/>
            <a:ext cx="1656062" cy="938598"/>
          </a:xfrm>
          <a:prstGeom prst="rect">
            <a:avLst/>
          </a:prstGeom>
        </p:spPr>
      </p:pic>
      <p:pic>
        <p:nvPicPr>
          <p:cNvPr id="25" name="Picture 24" descr="Blue text on a black background  AI-generated content may be incorrect.">
            <a:extLst>
              <a:ext uri="{FF2B5EF4-FFF2-40B4-BE49-F238E27FC236}">
                <a16:creationId xmlns:a16="http://schemas.microsoft.com/office/drawing/2014/main" id="{A538B90E-887D-03BF-779C-F1110A333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1916" y="8718610"/>
            <a:ext cx="3543300" cy="742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08E096-415D-4B93-E7F3-11CADC5E11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586" y="4210453"/>
            <a:ext cx="15668314" cy="4508158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E9E6AF9A-38CE-81FA-A817-FB1BD8157142}"/>
              </a:ext>
            </a:extLst>
          </p:cNvPr>
          <p:cNvSpPr/>
          <p:nvPr/>
        </p:nvSpPr>
        <p:spPr>
          <a:xfrm>
            <a:off x="361520" y="1766817"/>
            <a:ext cx="978408" cy="4846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92D050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5B7FBF1-0073-C1AE-66DC-731D71167E26}"/>
              </a:ext>
            </a:extLst>
          </p:cNvPr>
          <p:cNvSpPr/>
          <p:nvPr/>
        </p:nvSpPr>
        <p:spPr>
          <a:xfrm>
            <a:off x="9380000" y="1712634"/>
            <a:ext cx="978408" cy="48463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85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797" y="0"/>
            <a:ext cx="8987199" cy="10287000"/>
            <a:chOff x="0" y="0"/>
            <a:chExt cx="236699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6999" cy="2709333"/>
            </a:xfrm>
            <a:custGeom>
              <a:avLst/>
              <a:gdLst/>
              <a:ahLst/>
              <a:cxnLst/>
              <a:rect l="l" t="t" r="r" b="b"/>
              <a:pathLst>
                <a:path w="2366999" h="2709333">
                  <a:moveTo>
                    <a:pt x="0" y="0"/>
                  </a:moveTo>
                  <a:lnTo>
                    <a:pt x="2366999" y="0"/>
                  </a:lnTo>
                  <a:lnTo>
                    <a:pt x="236699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66999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3116505">
            <a:off x="14569603" y="-1948271"/>
            <a:ext cx="4819049" cy="4898653"/>
          </a:xfrm>
          <a:custGeom>
            <a:avLst/>
            <a:gdLst/>
            <a:ahLst/>
            <a:cxnLst/>
            <a:rect l="l" t="t" r="r" b="b"/>
            <a:pathLst>
              <a:path w="4819049" h="4898653">
                <a:moveTo>
                  <a:pt x="0" y="0"/>
                </a:moveTo>
                <a:lnTo>
                  <a:pt x="4819049" y="0"/>
                </a:lnTo>
                <a:lnTo>
                  <a:pt x="4819049" y="4898652"/>
                </a:lnTo>
                <a:lnTo>
                  <a:pt x="0" y="4898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053831" y="288964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0884514" y="680891"/>
            <a:ext cx="6561446" cy="96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Sold anterior: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restanțe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/credit din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facturi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vechi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053830" y="1782669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0884514" y="2174596"/>
            <a:ext cx="6561446" cy="96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pt-BR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Total factură curentă: suma perioadei actuale 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0053830" y="3654386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0884514" y="3974714"/>
            <a:ext cx="6561446" cy="46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Total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plată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: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suma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finală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+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scadență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1028699" y="0"/>
            <a:ext cx="9362190" cy="7646116"/>
            <a:chOff x="136731" y="-2936980"/>
            <a:chExt cx="12482921" cy="10194821"/>
          </a:xfrm>
        </p:grpSpPr>
        <p:sp>
          <p:nvSpPr>
            <p:cNvPr id="23" name="TextBox 23"/>
            <p:cNvSpPr txBox="1"/>
            <p:nvPr/>
          </p:nvSpPr>
          <p:spPr>
            <a:xfrm>
              <a:off x="136731" y="6710682"/>
              <a:ext cx="9508037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41797" y="-2936980"/>
              <a:ext cx="9677855" cy="18157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99"/>
                </a:lnSpc>
              </a:pP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Totaluri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și sold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8CA659AB-1483-0D87-C6C1-91D54BA6B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25" name="Picture 24" descr="Blue text on a black background  AI-generated content may be incorrect.">
            <a:extLst>
              <a:ext uri="{FF2B5EF4-FFF2-40B4-BE49-F238E27FC236}">
                <a16:creationId xmlns:a16="http://schemas.microsoft.com/office/drawing/2014/main" id="{C57DFDFA-0EC9-69E1-8510-62B06145E2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4541" y="9073462"/>
            <a:ext cx="3543300" cy="7429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44F963F-E218-D849-B9EF-695AD95A19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41562" y="4687720"/>
            <a:ext cx="5505165" cy="5614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EB0AF8-F940-6B99-3762-461D447EF9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8" y="3130841"/>
            <a:ext cx="9518804" cy="41975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403A25-4EFA-EF87-AC46-A374FE1CBC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6834" y="2968536"/>
            <a:ext cx="4140199" cy="332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738513">
            <a:off x="8370845" y="1908750"/>
            <a:ext cx="5075851" cy="1478341"/>
          </a:xfrm>
          <a:custGeom>
            <a:avLst/>
            <a:gdLst/>
            <a:ahLst/>
            <a:cxnLst/>
            <a:rect l="l" t="t" r="r" b="b"/>
            <a:pathLst>
              <a:path w="5075851" h="1478341">
                <a:moveTo>
                  <a:pt x="0" y="0"/>
                </a:moveTo>
                <a:lnTo>
                  <a:pt x="5075851" y="0"/>
                </a:lnTo>
                <a:lnTo>
                  <a:pt x="5075851" y="1478341"/>
                </a:lnTo>
                <a:lnTo>
                  <a:pt x="0" y="147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575886">
            <a:off x="11735950" y="7559120"/>
            <a:ext cx="2974820" cy="3023959"/>
          </a:xfrm>
          <a:custGeom>
            <a:avLst/>
            <a:gdLst/>
            <a:ahLst/>
            <a:cxnLst/>
            <a:rect l="l" t="t" r="r" b="b"/>
            <a:pathLst>
              <a:path w="2974820" h="3023959">
                <a:moveTo>
                  <a:pt x="0" y="0"/>
                </a:moveTo>
                <a:lnTo>
                  <a:pt x="2974820" y="0"/>
                </a:lnTo>
                <a:lnTo>
                  <a:pt x="2974820" y="3023959"/>
                </a:lnTo>
                <a:lnTo>
                  <a:pt x="0" y="3023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3554406" y="1028700"/>
            <a:ext cx="601536" cy="1215224"/>
          </a:xfrm>
          <a:custGeom>
            <a:avLst/>
            <a:gdLst/>
            <a:ahLst/>
            <a:cxnLst/>
            <a:rect l="l" t="t" r="r" b="b"/>
            <a:pathLst>
              <a:path w="601536" h="1215224">
                <a:moveTo>
                  <a:pt x="0" y="0"/>
                </a:moveTo>
                <a:lnTo>
                  <a:pt x="601536" y="0"/>
                </a:lnTo>
                <a:lnTo>
                  <a:pt x="601536" y="1215224"/>
                </a:lnTo>
                <a:lnTo>
                  <a:pt x="0" y="121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1024571" y="302405"/>
            <a:ext cx="15410203" cy="3835619"/>
            <a:chOff x="368141" y="-1865992"/>
            <a:chExt cx="20546937" cy="5114157"/>
          </a:xfrm>
        </p:grpSpPr>
        <p:sp>
          <p:nvSpPr>
            <p:cNvPr id="12" name="TextBox 12"/>
            <p:cNvSpPr txBox="1"/>
            <p:nvPr/>
          </p:nvSpPr>
          <p:spPr>
            <a:xfrm>
              <a:off x="3111148" y="-1865992"/>
              <a:ext cx="13981773" cy="17387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400"/>
                </a:lnSpc>
              </a:pP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Procesul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-verbal de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citire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consum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68141" y="2083728"/>
              <a:ext cx="20546937" cy="11644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Procesul-verbal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anexat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facturii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documentează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detaliu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cantitățile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de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energie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și verificarea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datelor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de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măsurare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.</a:t>
              </a:r>
              <a:endParaRPr lang="en-US" sz="2450" u="none" strike="noStrike">
                <a:solidFill>
                  <a:srgbClr val="0E1411"/>
                </a:solidFill>
                <a:latin typeface="Open Sauce"/>
                <a:ea typeface="+mn-lt"/>
                <a:cs typeface="+mn-lt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E4C6F0E-CAA8-3B23-B492-5248EC28B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14" name="Picture 13" descr="Blue text on a black background  AI-generated content may be incorrect.">
            <a:extLst>
              <a:ext uri="{FF2B5EF4-FFF2-40B4-BE49-F238E27FC236}">
                <a16:creationId xmlns:a16="http://schemas.microsoft.com/office/drawing/2014/main" id="{C4C09C4C-0201-DD94-14B1-E5D2B858D7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690" y="9300893"/>
            <a:ext cx="354330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3448" y="5143500"/>
            <a:ext cx="1566367" cy="188406"/>
            <a:chOff x="0" y="0"/>
            <a:chExt cx="412541" cy="496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2541" cy="49621"/>
            </a:xfrm>
            <a:custGeom>
              <a:avLst/>
              <a:gdLst/>
              <a:ahLst/>
              <a:cxnLst/>
              <a:rect l="l" t="t" r="r" b="b"/>
              <a:pathLst>
                <a:path w="412541" h="49621">
                  <a:moveTo>
                    <a:pt x="0" y="0"/>
                  </a:moveTo>
                  <a:lnTo>
                    <a:pt x="412541" y="0"/>
                  </a:lnTo>
                  <a:lnTo>
                    <a:pt x="412541" y="49621"/>
                  </a:lnTo>
                  <a:lnTo>
                    <a:pt x="0" y="49621"/>
                  </a:lnTo>
                  <a:close/>
                </a:path>
              </a:pathLst>
            </a:custGeom>
            <a:solidFill>
              <a:srgbClr val="DBE2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2541" cy="87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328144" y="5129489"/>
            <a:ext cx="634249" cy="202417"/>
            <a:chOff x="0" y="0"/>
            <a:chExt cx="167045" cy="533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7045" cy="53311"/>
            </a:xfrm>
            <a:custGeom>
              <a:avLst/>
              <a:gdLst/>
              <a:ahLst/>
              <a:cxnLst/>
              <a:rect l="l" t="t" r="r" b="b"/>
              <a:pathLst>
                <a:path w="167045" h="53311">
                  <a:moveTo>
                    <a:pt x="0" y="0"/>
                  </a:moveTo>
                  <a:lnTo>
                    <a:pt x="167045" y="0"/>
                  </a:lnTo>
                  <a:lnTo>
                    <a:pt x="167045" y="53311"/>
                  </a:lnTo>
                  <a:lnTo>
                    <a:pt x="0" y="53311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7045" cy="91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62393" y="4389810"/>
            <a:ext cx="1949589" cy="942096"/>
            <a:chOff x="0" y="0"/>
            <a:chExt cx="513472" cy="2481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3472" cy="248124"/>
            </a:xfrm>
            <a:custGeom>
              <a:avLst/>
              <a:gdLst/>
              <a:ahLst/>
              <a:cxnLst/>
              <a:rect l="l" t="t" r="r" b="b"/>
              <a:pathLst>
                <a:path w="513472" h="248124">
                  <a:moveTo>
                    <a:pt x="0" y="0"/>
                  </a:moveTo>
                  <a:lnTo>
                    <a:pt x="513472" y="0"/>
                  </a:lnTo>
                  <a:lnTo>
                    <a:pt x="513472" y="248124"/>
                  </a:lnTo>
                  <a:lnTo>
                    <a:pt x="0" y="248124"/>
                  </a:lnTo>
                  <a:close/>
                </a:path>
              </a:pathLst>
            </a:custGeom>
            <a:solidFill>
              <a:srgbClr val="DBE2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13472" cy="2862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960793" y="4385449"/>
            <a:ext cx="838335" cy="946457"/>
            <a:chOff x="0" y="0"/>
            <a:chExt cx="220796" cy="2492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0796" cy="249273"/>
            </a:xfrm>
            <a:custGeom>
              <a:avLst/>
              <a:gdLst/>
              <a:ahLst/>
              <a:cxnLst/>
              <a:rect l="l" t="t" r="r" b="b"/>
              <a:pathLst>
                <a:path w="220796" h="249273">
                  <a:moveTo>
                    <a:pt x="0" y="0"/>
                  </a:moveTo>
                  <a:lnTo>
                    <a:pt x="220796" y="0"/>
                  </a:lnTo>
                  <a:lnTo>
                    <a:pt x="220796" y="249273"/>
                  </a:lnTo>
                  <a:lnTo>
                    <a:pt x="0" y="249273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20796" cy="2873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08653" y="4391849"/>
            <a:ext cx="2572119" cy="1183720"/>
            <a:chOff x="0" y="0"/>
            <a:chExt cx="677431" cy="3117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7431" cy="311762"/>
            </a:xfrm>
            <a:custGeom>
              <a:avLst/>
              <a:gdLst/>
              <a:ahLst/>
              <a:cxnLst/>
              <a:rect l="l" t="t" r="r" b="b"/>
              <a:pathLst>
                <a:path w="677431" h="311762">
                  <a:moveTo>
                    <a:pt x="0" y="0"/>
                  </a:moveTo>
                  <a:lnTo>
                    <a:pt x="677431" y="0"/>
                  </a:lnTo>
                  <a:lnTo>
                    <a:pt x="677431" y="311762"/>
                  </a:lnTo>
                  <a:lnTo>
                    <a:pt x="0" y="311762"/>
                  </a:lnTo>
                  <a:close/>
                </a:path>
              </a:pathLst>
            </a:custGeom>
            <a:solidFill>
              <a:srgbClr val="FF991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77431" cy="349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328144" y="6125867"/>
            <a:ext cx="1961366" cy="861772"/>
            <a:chOff x="0" y="0"/>
            <a:chExt cx="516574" cy="22696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6574" cy="226969"/>
            </a:xfrm>
            <a:custGeom>
              <a:avLst/>
              <a:gdLst/>
              <a:ahLst/>
              <a:cxnLst/>
              <a:rect l="l" t="t" r="r" b="b"/>
              <a:pathLst>
                <a:path w="516574" h="226969">
                  <a:moveTo>
                    <a:pt x="0" y="0"/>
                  </a:moveTo>
                  <a:lnTo>
                    <a:pt x="516574" y="0"/>
                  </a:lnTo>
                  <a:lnTo>
                    <a:pt x="516574" y="226969"/>
                  </a:lnTo>
                  <a:lnTo>
                    <a:pt x="0" y="226969"/>
                  </a:lnTo>
                  <a:close/>
                </a:path>
              </a:pathLst>
            </a:custGeom>
            <a:solidFill>
              <a:srgbClr val="FF991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16574" cy="265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90297" y="4402747"/>
            <a:ext cx="5134892" cy="1220735"/>
            <a:chOff x="0" y="0"/>
            <a:chExt cx="1352399" cy="3215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52399" cy="321510"/>
            </a:xfrm>
            <a:custGeom>
              <a:avLst/>
              <a:gdLst/>
              <a:ahLst/>
              <a:cxnLst/>
              <a:rect l="l" t="t" r="r" b="b"/>
              <a:pathLst>
                <a:path w="1352399" h="321510">
                  <a:moveTo>
                    <a:pt x="0" y="0"/>
                  </a:moveTo>
                  <a:lnTo>
                    <a:pt x="1352399" y="0"/>
                  </a:lnTo>
                  <a:lnTo>
                    <a:pt x="1352399" y="321510"/>
                  </a:lnTo>
                  <a:lnTo>
                    <a:pt x="0" y="321510"/>
                  </a:lnTo>
                  <a:close/>
                </a:path>
              </a:pathLst>
            </a:custGeom>
            <a:solidFill>
              <a:srgbClr val="93A29B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352399" cy="359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315241" y="6125867"/>
            <a:ext cx="3706454" cy="861772"/>
            <a:chOff x="0" y="0"/>
            <a:chExt cx="976185" cy="22696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76185" cy="226969"/>
            </a:xfrm>
            <a:custGeom>
              <a:avLst/>
              <a:gdLst/>
              <a:ahLst/>
              <a:cxnLst/>
              <a:rect l="l" t="t" r="r" b="b"/>
              <a:pathLst>
                <a:path w="976185" h="226969">
                  <a:moveTo>
                    <a:pt x="0" y="0"/>
                  </a:moveTo>
                  <a:lnTo>
                    <a:pt x="976185" y="0"/>
                  </a:lnTo>
                  <a:lnTo>
                    <a:pt x="976185" y="226969"/>
                  </a:lnTo>
                  <a:lnTo>
                    <a:pt x="0" y="226969"/>
                  </a:lnTo>
                  <a:close/>
                </a:path>
              </a:pathLst>
            </a:custGeom>
            <a:solidFill>
              <a:srgbClr val="93A29B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976185" cy="265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339432" y="5862946"/>
            <a:ext cx="6050865" cy="236360"/>
            <a:chOff x="0" y="0"/>
            <a:chExt cx="1593643" cy="6225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3644" cy="62251"/>
            </a:xfrm>
            <a:custGeom>
              <a:avLst/>
              <a:gdLst/>
              <a:ahLst/>
              <a:cxnLst/>
              <a:rect l="l" t="t" r="r" b="b"/>
              <a:pathLst>
                <a:path w="1593644" h="62251">
                  <a:moveTo>
                    <a:pt x="0" y="0"/>
                  </a:moveTo>
                  <a:lnTo>
                    <a:pt x="1593644" y="0"/>
                  </a:lnTo>
                  <a:lnTo>
                    <a:pt x="1593644" y="62251"/>
                  </a:lnTo>
                  <a:lnTo>
                    <a:pt x="0" y="62251"/>
                  </a:lnTo>
                  <a:close/>
                </a:path>
              </a:pathLst>
            </a:custGeom>
            <a:solidFill>
              <a:srgbClr val="DBE200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593643" cy="100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339432" y="5641879"/>
            <a:ext cx="6041340" cy="203052"/>
            <a:chOff x="0" y="0"/>
            <a:chExt cx="1591135" cy="5347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91135" cy="53479"/>
            </a:xfrm>
            <a:custGeom>
              <a:avLst/>
              <a:gdLst/>
              <a:ahLst/>
              <a:cxnLst/>
              <a:rect l="l" t="t" r="r" b="b"/>
              <a:pathLst>
                <a:path w="1591135" h="53479">
                  <a:moveTo>
                    <a:pt x="0" y="0"/>
                  </a:moveTo>
                  <a:lnTo>
                    <a:pt x="1591135" y="0"/>
                  </a:lnTo>
                  <a:lnTo>
                    <a:pt x="1591135" y="53479"/>
                  </a:lnTo>
                  <a:lnTo>
                    <a:pt x="0" y="53479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591135" cy="91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2658325" y="4295379"/>
            <a:ext cx="12986622" cy="2768662"/>
          </a:xfrm>
          <a:custGeom>
            <a:avLst/>
            <a:gdLst/>
            <a:ahLst/>
            <a:cxnLst/>
            <a:rect l="l" t="t" r="r" b="b"/>
            <a:pathLst>
              <a:path w="12986622" h="2768662">
                <a:moveTo>
                  <a:pt x="0" y="0"/>
                </a:moveTo>
                <a:lnTo>
                  <a:pt x="12986622" y="0"/>
                </a:lnTo>
                <a:lnTo>
                  <a:pt x="12986622" y="2768661"/>
                </a:lnTo>
                <a:lnTo>
                  <a:pt x="0" y="2768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7008321" y="5159437"/>
            <a:ext cx="151382" cy="136866"/>
            <a:chOff x="0" y="0"/>
            <a:chExt cx="148336" cy="13411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8336" cy="134112"/>
            </a:xfrm>
            <a:custGeom>
              <a:avLst/>
              <a:gdLst/>
              <a:ahLst/>
              <a:cxnLst/>
              <a:rect l="l" t="t" r="r" b="b"/>
              <a:pathLst>
                <a:path w="148336" h="134112">
                  <a:moveTo>
                    <a:pt x="0" y="0"/>
                  </a:moveTo>
                  <a:lnTo>
                    <a:pt x="148336" y="0"/>
                  </a:lnTo>
                  <a:lnTo>
                    <a:pt x="148336" y="134112"/>
                  </a:lnTo>
                  <a:lnTo>
                    <a:pt x="0" y="134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7302790" y="5159437"/>
            <a:ext cx="420967" cy="136866"/>
            <a:chOff x="0" y="0"/>
            <a:chExt cx="412496" cy="1341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12496" cy="134112"/>
            </a:xfrm>
            <a:custGeom>
              <a:avLst/>
              <a:gdLst/>
              <a:ahLst/>
              <a:cxnLst/>
              <a:rect l="l" t="t" r="r" b="b"/>
              <a:pathLst>
                <a:path w="412496" h="134112">
                  <a:moveTo>
                    <a:pt x="0" y="0"/>
                  </a:moveTo>
                  <a:lnTo>
                    <a:pt x="412496" y="0"/>
                  </a:lnTo>
                  <a:lnTo>
                    <a:pt x="412496" y="134112"/>
                  </a:lnTo>
                  <a:lnTo>
                    <a:pt x="0" y="134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782062" y="2046547"/>
            <a:ext cx="2534019" cy="236360"/>
            <a:chOff x="0" y="0"/>
            <a:chExt cx="667396" cy="622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67396" cy="62251"/>
            </a:xfrm>
            <a:custGeom>
              <a:avLst/>
              <a:gdLst/>
              <a:ahLst/>
              <a:cxnLst/>
              <a:rect l="l" t="t" r="r" b="b"/>
              <a:pathLst>
                <a:path w="667396" h="62251">
                  <a:moveTo>
                    <a:pt x="0" y="0"/>
                  </a:moveTo>
                  <a:lnTo>
                    <a:pt x="667396" y="0"/>
                  </a:lnTo>
                  <a:lnTo>
                    <a:pt x="667396" y="62251"/>
                  </a:lnTo>
                  <a:lnTo>
                    <a:pt x="0" y="62251"/>
                  </a:lnTo>
                  <a:close/>
                </a:path>
              </a:pathLst>
            </a:custGeom>
            <a:solidFill>
              <a:srgbClr val="DBE200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667396" cy="100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784209" y="2335359"/>
            <a:ext cx="3388607" cy="203052"/>
            <a:chOff x="0" y="0"/>
            <a:chExt cx="892473" cy="5347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92473" cy="53479"/>
            </a:xfrm>
            <a:custGeom>
              <a:avLst/>
              <a:gdLst/>
              <a:ahLst/>
              <a:cxnLst/>
              <a:rect l="l" t="t" r="r" b="b"/>
              <a:pathLst>
                <a:path w="892473" h="53479">
                  <a:moveTo>
                    <a:pt x="0" y="0"/>
                  </a:moveTo>
                  <a:lnTo>
                    <a:pt x="892473" y="0"/>
                  </a:lnTo>
                  <a:lnTo>
                    <a:pt x="892473" y="53479"/>
                  </a:lnTo>
                  <a:lnTo>
                    <a:pt x="0" y="53479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92473" cy="915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9820880" y="1540801"/>
            <a:ext cx="3383742" cy="19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5"/>
              </a:lnSpc>
            </a:pPr>
            <a:r>
              <a:rPr lang="en-US" sz="914" spc="1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Adresa: Bucuresti, Sector 1, str. Principala, Nr. 2, Cod postal: 01234</a:t>
            </a:r>
          </a:p>
        </p:txBody>
      </p:sp>
      <p:grpSp>
        <p:nvGrpSpPr>
          <p:cNvPr id="44" name="Group 44"/>
          <p:cNvGrpSpPr/>
          <p:nvPr/>
        </p:nvGrpSpPr>
        <p:grpSpPr>
          <a:xfrm rot="-5400000">
            <a:off x="2236929" y="1758574"/>
            <a:ext cx="727206" cy="674120"/>
            <a:chOff x="0" y="0"/>
            <a:chExt cx="6350000" cy="5886450"/>
          </a:xfrm>
        </p:grpSpPr>
        <p:sp>
          <p:nvSpPr>
            <p:cNvPr id="45" name="Freeform 45"/>
            <p:cNvSpPr/>
            <p:nvPr/>
          </p:nvSpPr>
          <p:spPr>
            <a:xfrm>
              <a:off x="2513641" y="451048"/>
              <a:ext cx="1368749" cy="5116632"/>
            </a:xfrm>
            <a:custGeom>
              <a:avLst/>
              <a:gdLst/>
              <a:ahLst/>
              <a:cxnLst/>
              <a:rect l="l" t="t" r="r" b="b"/>
              <a:pathLst>
                <a:path w="1368749" h="5116632">
                  <a:moveTo>
                    <a:pt x="558489" y="5111552"/>
                  </a:moveTo>
                  <a:cubicBezTo>
                    <a:pt x="558489" y="5053132"/>
                    <a:pt x="554679" y="4995982"/>
                    <a:pt x="558489" y="4937562"/>
                  </a:cubicBezTo>
                  <a:cubicBezTo>
                    <a:pt x="572459" y="4738172"/>
                    <a:pt x="592779" y="4538782"/>
                    <a:pt x="604209" y="4339392"/>
                  </a:cubicBezTo>
                  <a:cubicBezTo>
                    <a:pt x="624529" y="3992682"/>
                    <a:pt x="652469" y="3644702"/>
                    <a:pt x="657549" y="3297992"/>
                  </a:cubicBezTo>
                  <a:cubicBezTo>
                    <a:pt x="665169" y="2687122"/>
                    <a:pt x="658819" y="2391212"/>
                    <a:pt x="657549" y="1928932"/>
                  </a:cubicBezTo>
                  <a:cubicBezTo>
                    <a:pt x="656279" y="1474272"/>
                    <a:pt x="652469" y="1020882"/>
                    <a:pt x="648659" y="566222"/>
                  </a:cubicBezTo>
                  <a:cubicBezTo>
                    <a:pt x="647389" y="476052"/>
                    <a:pt x="643579" y="385882"/>
                    <a:pt x="633419" y="294442"/>
                  </a:cubicBezTo>
                  <a:cubicBezTo>
                    <a:pt x="627069" y="307142"/>
                    <a:pt x="620719" y="319842"/>
                    <a:pt x="614369" y="332542"/>
                  </a:cubicBezTo>
                  <a:cubicBezTo>
                    <a:pt x="498799" y="568762"/>
                    <a:pt x="361639" y="791012"/>
                    <a:pt x="188919" y="990402"/>
                  </a:cubicBezTo>
                  <a:cubicBezTo>
                    <a:pt x="157169" y="1027232"/>
                    <a:pt x="124149" y="1061522"/>
                    <a:pt x="87319" y="1093272"/>
                  </a:cubicBezTo>
                  <a:cubicBezTo>
                    <a:pt x="65729" y="1112322"/>
                    <a:pt x="39059" y="1150422"/>
                    <a:pt x="9849" y="1123752"/>
                  </a:cubicBezTo>
                  <a:cubicBezTo>
                    <a:pt x="-16821" y="1099622"/>
                    <a:pt x="17469" y="1069142"/>
                    <a:pt x="32709" y="1046282"/>
                  </a:cubicBezTo>
                  <a:cubicBezTo>
                    <a:pt x="69539" y="991672"/>
                    <a:pt x="108909" y="938332"/>
                    <a:pt x="148279" y="883722"/>
                  </a:cubicBezTo>
                  <a:cubicBezTo>
                    <a:pt x="336239" y="619562"/>
                    <a:pt x="497529" y="342702"/>
                    <a:pt x="624529" y="44252"/>
                  </a:cubicBezTo>
                  <a:cubicBezTo>
                    <a:pt x="632149" y="26472"/>
                    <a:pt x="653739" y="9962"/>
                    <a:pt x="672789" y="2342"/>
                  </a:cubicBezTo>
                  <a:cubicBezTo>
                    <a:pt x="698189" y="-6548"/>
                    <a:pt x="718509" y="11232"/>
                    <a:pt x="732479" y="32822"/>
                  </a:cubicBezTo>
                  <a:cubicBezTo>
                    <a:pt x="906469" y="286822"/>
                    <a:pt x="1080459" y="540822"/>
                    <a:pt x="1251909" y="794822"/>
                  </a:cubicBezTo>
                  <a:cubicBezTo>
                    <a:pt x="1293819" y="857052"/>
                    <a:pt x="1326839" y="925632"/>
                    <a:pt x="1363669" y="991672"/>
                  </a:cubicBezTo>
                  <a:cubicBezTo>
                    <a:pt x="1368749" y="1000562"/>
                    <a:pt x="1370019" y="1013262"/>
                    <a:pt x="1367479" y="1027232"/>
                  </a:cubicBezTo>
                  <a:cubicBezTo>
                    <a:pt x="1137609" y="784662"/>
                    <a:pt x="952189" y="506532"/>
                    <a:pt x="740099" y="246182"/>
                  </a:cubicBezTo>
                  <a:cubicBezTo>
                    <a:pt x="745179" y="317302"/>
                    <a:pt x="752799" y="387152"/>
                    <a:pt x="754069" y="455732"/>
                  </a:cubicBezTo>
                  <a:cubicBezTo>
                    <a:pt x="759149" y="792282"/>
                    <a:pt x="764229" y="1128832"/>
                    <a:pt x="765499" y="1465382"/>
                  </a:cubicBezTo>
                  <a:cubicBezTo>
                    <a:pt x="768039" y="1975922"/>
                    <a:pt x="770579" y="2391212"/>
                    <a:pt x="768039" y="2533452"/>
                  </a:cubicBezTo>
                  <a:cubicBezTo>
                    <a:pt x="766769" y="3000812"/>
                    <a:pt x="748989" y="3466902"/>
                    <a:pt x="713429" y="3932992"/>
                  </a:cubicBezTo>
                  <a:cubicBezTo>
                    <a:pt x="685489" y="4300022"/>
                    <a:pt x="648659" y="4667052"/>
                    <a:pt x="590239" y="5030272"/>
                  </a:cubicBezTo>
                  <a:cubicBezTo>
                    <a:pt x="585159" y="5059482"/>
                    <a:pt x="576269" y="5088692"/>
                    <a:pt x="568649" y="5116632"/>
                  </a:cubicBezTo>
                  <a:cubicBezTo>
                    <a:pt x="566109" y="5112822"/>
                    <a:pt x="562299" y="5112822"/>
                    <a:pt x="558489" y="511155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6" name="Group 46"/>
          <p:cNvGrpSpPr/>
          <p:nvPr/>
        </p:nvGrpSpPr>
        <p:grpSpPr>
          <a:xfrm rot="5251840">
            <a:off x="12185576" y="962841"/>
            <a:ext cx="727206" cy="911277"/>
            <a:chOff x="0" y="0"/>
            <a:chExt cx="6350000" cy="7957324"/>
          </a:xfrm>
        </p:grpSpPr>
        <p:sp>
          <p:nvSpPr>
            <p:cNvPr id="47" name="Freeform 47"/>
            <p:cNvSpPr/>
            <p:nvPr/>
          </p:nvSpPr>
          <p:spPr>
            <a:xfrm>
              <a:off x="2513641" y="451048"/>
              <a:ext cx="1368749" cy="7187506"/>
            </a:xfrm>
            <a:custGeom>
              <a:avLst/>
              <a:gdLst/>
              <a:ahLst/>
              <a:cxnLst/>
              <a:rect l="l" t="t" r="r" b="b"/>
              <a:pathLst>
                <a:path w="1368749" h="7187506">
                  <a:moveTo>
                    <a:pt x="558489" y="7182426"/>
                  </a:moveTo>
                  <a:cubicBezTo>
                    <a:pt x="558489" y="7124006"/>
                    <a:pt x="554679" y="7066856"/>
                    <a:pt x="558489" y="7008436"/>
                  </a:cubicBezTo>
                  <a:cubicBezTo>
                    <a:pt x="572459" y="6809046"/>
                    <a:pt x="592779" y="6609656"/>
                    <a:pt x="604209" y="6410267"/>
                  </a:cubicBezTo>
                  <a:cubicBezTo>
                    <a:pt x="624529" y="6063556"/>
                    <a:pt x="652469" y="5715576"/>
                    <a:pt x="657549" y="5368867"/>
                  </a:cubicBezTo>
                  <a:cubicBezTo>
                    <a:pt x="665169" y="4757996"/>
                    <a:pt x="658819" y="3055026"/>
                    <a:pt x="657549" y="1928932"/>
                  </a:cubicBezTo>
                  <a:cubicBezTo>
                    <a:pt x="656279" y="1474272"/>
                    <a:pt x="652469" y="1020882"/>
                    <a:pt x="648659" y="566222"/>
                  </a:cubicBezTo>
                  <a:cubicBezTo>
                    <a:pt x="647389" y="476052"/>
                    <a:pt x="643579" y="385882"/>
                    <a:pt x="633419" y="294442"/>
                  </a:cubicBezTo>
                  <a:cubicBezTo>
                    <a:pt x="627069" y="307142"/>
                    <a:pt x="620719" y="319842"/>
                    <a:pt x="614369" y="332542"/>
                  </a:cubicBezTo>
                  <a:cubicBezTo>
                    <a:pt x="498799" y="568762"/>
                    <a:pt x="361639" y="791012"/>
                    <a:pt x="188919" y="990402"/>
                  </a:cubicBezTo>
                  <a:cubicBezTo>
                    <a:pt x="157169" y="1027232"/>
                    <a:pt x="124149" y="1061522"/>
                    <a:pt x="87319" y="1093272"/>
                  </a:cubicBezTo>
                  <a:cubicBezTo>
                    <a:pt x="65729" y="1112322"/>
                    <a:pt x="39059" y="1150422"/>
                    <a:pt x="9849" y="1123752"/>
                  </a:cubicBezTo>
                  <a:cubicBezTo>
                    <a:pt x="-16821" y="1099622"/>
                    <a:pt x="17469" y="1069142"/>
                    <a:pt x="32709" y="1046282"/>
                  </a:cubicBezTo>
                  <a:cubicBezTo>
                    <a:pt x="69539" y="991672"/>
                    <a:pt x="108909" y="938332"/>
                    <a:pt x="148279" y="883722"/>
                  </a:cubicBezTo>
                  <a:cubicBezTo>
                    <a:pt x="336239" y="619562"/>
                    <a:pt x="497529" y="342702"/>
                    <a:pt x="624529" y="44252"/>
                  </a:cubicBezTo>
                  <a:cubicBezTo>
                    <a:pt x="632149" y="26472"/>
                    <a:pt x="653739" y="9962"/>
                    <a:pt x="672789" y="2342"/>
                  </a:cubicBezTo>
                  <a:cubicBezTo>
                    <a:pt x="698189" y="-6548"/>
                    <a:pt x="718509" y="11232"/>
                    <a:pt x="732479" y="32822"/>
                  </a:cubicBezTo>
                  <a:cubicBezTo>
                    <a:pt x="906469" y="286822"/>
                    <a:pt x="1080459" y="540822"/>
                    <a:pt x="1251909" y="794822"/>
                  </a:cubicBezTo>
                  <a:cubicBezTo>
                    <a:pt x="1293819" y="857052"/>
                    <a:pt x="1326839" y="925632"/>
                    <a:pt x="1363669" y="991672"/>
                  </a:cubicBezTo>
                  <a:cubicBezTo>
                    <a:pt x="1368749" y="1000562"/>
                    <a:pt x="1370019" y="1013262"/>
                    <a:pt x="1367479" y="1027232"/>
                  </a:cubicBezTo>
                  <a:cubicBezTo>
                    <a:pt x="1137609" y="784662"/>
                    <a:pt x="952189" y="506532"/>
                    <a:pt x="740099" y="246182"/>
                  </a:cubicBezTo>
                  <a:cubicBezTo>
                    <a:pt x="745179" y="317302"/>
                    <a:pt x="752799" y="387152"/>
                    <a:pt x="754069" y="455732"/>
                  </a:cubicBezTo>
                  <a:cubicBezTo>
                    <a:pt x="759149" y="792282"/>
                    <a:pt x="764229" y="1128832"/>
                    <a:pt x="765499" y="1465382"/>
                  </a:cubicBezTo>
                  <a:cubicBezTo>
                    <a:pt x="768039" y="1975922"/>
                    <a:pt x="770579" y="2816734"/>
                    <a:pt x="768039" y="4604326"/>
                  </a:cubicBezTo>
                  <a:cubicBezTo>
                    <a:pt x="766769" y="5071686"/>
                    <a:pt x="748989" y="5537776"/>
                    <a:pt x="713429" y="6003866"/>
                  </a:cubicBezTo>
                  <a:cubicBezTo>
                    <a:pt x="685489" y="6370896"/>
                    <a:pt x="648659" y="6737926"/>
                    <a:pt x="590239" y="7101146"/>
                  </a:cubicBezTo>
                  <a:cubicBezTo>
                    <a:pt x="585159" y="7130356"/>
                    <a:pt x="576269" y="7159566"/>
                    <a:pt x="568649" y="7187506"/>
                  </a:cubicBezTo>
                  <a:cubicBezTo>
                    <a:pt x="566109" y="7183696"/>
                    <a:pt x="562299" y="7183696"/>
                    <a:pt x="558489" y="718242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8" name="Group 48"/>
          <p:cNvGrpSpPr/>
          <p:nvPr/>
        </p:nvGrpSpPr>
        <p:grpSpPr>
          <a:xfrm rot="-5400000">
            <a:off x="2080039" y="1989338"/>
            <a:ext cx="727206" cy="841623"/>
            <a:chOff x="0" y="0"/>
            <a:chExt cx="6350000" cy="7349102"/>
          </a:xfrm>
        </p:grpSpPr>
        <p:sp>
          <p:nvSpPr>
            <p:cNvPr id="49" name="Freeform 49"/>
            <p:cNvSpPr/>
            <p:nvPr/>
          </p:nvSpPr>
          <p:spPr>
            <a:xfrm>
              <a:off x="2513641" y="451048"/>
              <a:ext cx="1368749" cy="6579283"/>
            </a:xfrm>
            <a:custGeom>
              <a:avLst/>
              <a:gdLst/>
              <a:ahLst/>
              <a:cxnLst/>
              <a:rect l="l" t="t" r="r" b="b"/>
              <a:pathLst>
                <a:path w="1368749" h="6579283">
                  <a:moveTo>
                    <a:pt x="558489" y="6574204"/>
                  </a:moveTo>
                  <a:cubicBezTo>
                    <a:pt x="558489" y="6515783"/>
                    <a:pt x="554679" y="6458633"/>
                    <a:pt x="558489" y="6400214"/>
                  </a:cubicBezTo>
                  <a:cubicBezTo>
                    <a:pt x="572459" y="6200823"/>
                    <a:pt x="592779" y="6001434"/>
                    <a:pt x="604209" y="5802044"/>
                  </a:cubicBezTo>
                  <a:cubicBezTo>
                    <a:pt x="624529" y="5455334"/>
                    <a:pt x="652469" y="5107354"/>
                    <a:pt x="657549" y="4760644"/>
                  </a:cubicBezTo>
                  <a:cubicBezTo>
                    <a:pt x="665169" y="4149774"/>
                    <a:pt x="658819" y="2860062"/>
                    <a:pt x="657549" y="1928932"/>
                  </a:cubicBezTo>
                  <a:cubicBezTo>
                    <a:pt x="656279" y="1474272"/>
                    <a:pt x="652469" y="1020882"/>
                    <a:pt x="648659" y="566222"/>
                  </a:cubicBezTo>
                  <a:cubicBezTo>
                    <a:pt x="647389" y="476052"/>
                    <a:pt x="643579" y="385882"/>
                    <a:pt x="633419" y="294442"/>
                  </a:cubicBezTo>
                  <a:cubicBezTo>
                    <a:pt x="627069" y="307142"/>
                    <a:pt x="620719" y="319842"/>
                    <a:pt x="614369" y="332542"/>
                  </a:cubicBezTo>
                  <a:cubicBezTo>
                    <a:pt x="498799" y="568762"/>
                    <a:pt x="361639" y="791012"/>
                    <a:pt x="188919" y="990402"/>
                  </a:cubicBezTo>
                  <a:cubicBezTo>
                    <a:pt x="157169" y="1027232"/>
                    <a:pt x="124149" y="1061522"/>
                    <a:pt x="87319" y="1093272"/>
                  </a:cubicBezTo>
                  <a:cubicBezTo>
                    <a:pt x="65729" y="1112322"/>
                    <a:pt x="39059" y="1150422"/>
                    <a:pt x="9849" y="1123752"/>
                  </a:cubicBezTo>
                  <a:cubicBezTo>
                    <a:pt x="-16821" y="1099622"/>
                    <a:pt x="17469" y="1069142"/>
                    <a:pt x="32709" y="1046282"/>
                  </a:cubicBezTo>
                  <a:cubicBezTo>
                    <a:pt x="69539" y="991672"/>
                    <a:pt x="108909" y="938332"/>
                    <a:pt x="148279" y="883722"/>
                  </a:cubicBezTo>
                  <a:cubicBezTo>
                    <a:pt x="336239" y="619562"/>
                    <a:pt x="497529" y="342702"/>
                    <a:pt x="624529" y="44252"/>
                  </a:cubicBezTo>
                  <a:cubicBezTo>
                    <a:pt x="632149" y="26472"/>
                    <a:pt x="653739" y="9962"/>
                    <a:pt x="672789" y="2342"/>
                  </a:cubicBezTo>
                  <a:cubicBezTo>
                    <a:pt x="698189" y="-6548"/>
                    <a:pt x="718509" y="11232"/>
                    <a:pt x="732479" y="32822"/>
                  </a:cubicBezTo>
                  <a:cubicBezTo>
                    <a:pt x="906469" y="286822"/>
                    <a:pt x="1080459" y="540822"/>
                    <a:pt x="1251909" y="794822"/>
                  </a:cubicBezTo>
                  <a:cubicBezTo>
                    <a:pt x="1293819" y="857052"/>
                    <a:pt x="1326839" y="925632"/>
                    <a:pt x="1363669" y="991672"/>
                  </a:cubicBezTo>
                  <a:cubicBezTo>
                    <a:pt x="1368749" y="1000562"/>
                    <a:pt x="1370019" y="1013262"/>
                    <a:pt x="1367479" y="1027232"/>
                  </a:cubicBezTo>
                  <a:cubicBezTo>
                    <a:pt x="1137609" y="784662"/>
                    <a:pt x="952189" y="506532"/>
                    <a:pt x="740099" y="246182"/>
                  </a:cubicBezTo>
                  <a:cubicBezTo>
                    <a:pt x="745179" y="317302"/>
                    <a:pt x="752799" y="387152"/>
                    <a:pt x="754069" y="455732"/>
                  </a:cubicBezTo>
                  <a:cubicBezTo>
                    <a:pt x="759149" y="792282"/>
                    <a:pt x="764229" y="1128832"/>
                    <a:pt x="765499" y="1465382"/>
                  </a:cubicBezTo>
                  <a:cubicBezTo>
                    <a:pt x="768039" y="1975922"/>
                    <a:pt x="770579" y="2691757"/>
                    <a:pt x="768039" y="3996104"/>
                  </a:cubicBezTo>
                  <a:cubicBezTo>
                    <a:pt x="766769" y="4463464"/>
                    <a:pt x="748989" y="4929554"/>
                    <a:pt x="713429" y="5395644"/>
                  </a:cubicBezTo>
                  <a:cubicBezTo>
                    <a:pt x="685489" y="5762674"/>
                    <a:pt x="648659" y="6129704"/>
                    <a:pt x="590239" y="6492923"/>
                  </a:cubicBezTo>
                  <a:cubicBezTo>
                    <a:pt x="585159" y="6522133"/>
                    <a:pt x="576269" y="6551343"/>
                    <a:pt x="568649" y="6579283"/>
                  </a:cubicBezTo>
                  <a:cubicBezTo>
                    <a:pt x="566109" y="6575473"/>
                    <a:pt x="562299" y="6575473"/>
                    <a:pt x="558489" y="657420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0" name="Group 50"/>
          <p:cNvGrpSpPr/>
          <p:nvPr/>
        </p:nvGrpSpPr>
        <p:grpSpPr>
          <a:xfrm rot="5400000">
            <a:off x="6442477" y="2096818"/>
            <a:ext cx="727206" cy="1176317"/>
            <a:chOff x="0" y="0"/>
            <a:chExt cx="6350000" cy="10271670"/>
          </a:xfrm>
        </p:grpSpPr>
        <p:sp>
          <p:nvSpPr>
            <p:cNvPr id="51" name="Freeform 51"/>
            <p:cNvSpPr/>
            <p:nvPr/>
          </p:nvSpPr>
          <p:spPr>
            <a:xfrm>
              <a:off x="2513641" y="451048"/>
              <a:ext cx="1368749" cy="9501852"/>
            </a:xfrm>
            <a:custGeom>
              <a:avLst/>
              <a:gdLst/>
              <a:ahLst/>
              <a:cxnLst/>
              <a:rect l="l" t="t" r="r" b="b"/>
              <a:pathLst>
                <a:path w="1368749" h="9501852">
                  <a:moveTo>
                    <a:pt x="558489" y="9496772"/>
                  </a:moveTo>
                  <a:cubicBezTo>
                    <a:pt x="558489" y="9438352"/>
                    <a:pt x="554679" y="9381202"/>
                    <a:pt x="558489" y="9322782"/>
                  </a:cubicBezTo>
                  <a:cubicBezTo>
                    <a:pt x="572459" y="9123392"/>
                    <a:pt x="592779" y="8924002"/>
                    <a:pt x="604209" y="8724612"/>
                  </a:cubicBezTo>
                  <a:cubicBezTo>
                    <a:pt x="624529" y="8377902"/>
                    <a:pt x="652469" y="8029922"/>
                    <a:pt x="657549" y="7683212"/>
                  </a:cubicBezTo>
                  <a:cubicBezTo>
                    <a:pt x="665169" y="7072342"/>
                    <a:pt x="658819" y="3796885"/>
                    <a:pt x="657549" y="1928932"/>
                  </a:cubicBezTo>
                  <a:cubicBezTo>
                    <a:pt x="656279" y="1474272"/>
                    <a:pt x="652469" y="1020882"/>
                    <a:pt x="648659" y="566222"/>
                  </a:cubicBezTo>
                  <a:cubicBezTo>
                    <a:pt x="647389" y="476052"/>
                    <a:pt x="643579" y="385882"/>
                    <a:pt x="633419" y="294442"/>
                  </a:cubicBezTo>
                  <a:cubicBezTo>
                    <a:pt x="627069" y="307142"/>
                    <a:pt x="620719" y="319842"/>
                    <a:pt x="614369" y="332542"/>
                  </a:cubicBezTo>
                  <a:cubicBezTo>
                    <a:pt x="498799" y="568762"/>
                    <a:pt x="361639" y="791012"/>
                    <a:pt x="188919" y="990402"/>
                  </a:cubicBezTo>
                  <a:cubicBezTo>
                    <a:pt x="157169" y="1027232"/>
                    <a:pt x="124149" y="1061522"/>
                    <a:pt x="87319" y="1093272"/>
                  </a:cubicBezTo>
                  <a:cubicBezTo>
                    <a:pt x="65729" y="1112322"/>
                    <a:pt x="39059" y="1150422"/>
                    <a:pt x="9849" y="1123752"/>
                  </a:cubicBezTo>
                  <a:cubicBezTo>
                    <a:pt x="-16821" y="1099622"/>
                    <a:pt x="17469" y="1069142"/>
                    <a:pt x="32709" y="1046282"/>
                  </a:cubicBezTo>
                  <a:cubicBezTo>
                    <a:pt x="69539" y="991672"/>
                    <a:pt x="108909" y="938332"/>
                    <a:pt x="148279" y="883722"/>
                  </a:cubicBezTo>
                  <a:cubicBezTo>
                    <a:pt x="336239" y="619562"/>
                    <a:pt x="497529" y="342702"/>
                    <a:pt x="624529" y="44252"/>
                  </a:cubicBezTo>
                  <a:cubicBezTo>
                    <a:pt x="632149" y="26472"/>
                    <a:pt x="653739" y="9962"/>
                    <a:pt x="672789" y="2342"/>
                  </a:cubicBezTo>
                  <a:cubicBezTo>
                    <a:pt x="698189" y="-6548"/>
                    <a:pt x="718509" y="11232"/>
                    <a:pt x="732479" y="32822"/>
                  </a:cubicBezTo>
                  <a:cubicBezTo>
                    <a:pt x="906469" y="286822"/>
                    <a:pt x="1080459" y="540822"/>
                    <a:pt x="1251909" y="794822"/>
                  </a:cubicBezTo>
                  <a:cubicBezTo>
                    <a:pt x="1293819" y="857052"/>
                    <a:pt x="1326839" y="925632"/>
                    <a:pt x="1363669" y="991672"/>
                  </a:cubicBezTo>
                  <a:cubicBezTo>
                    <a:pt x="1368749" y="1000562"/>
                    <a:pt x="1370019" y="1013262"/>
                    <a:pt x="1367479" y="1027232"/>
                  </a:cubicBezTo>
                  <a:cubicBezTo>
                    <a:pt x="1137609" y="784662"/>
                    <a:pt x="952189" y="506532"/>
                    <a:pt x="740099" y="246182"/>
                  </a:cubicBezTo>
                  <a:cubicBezTo>
                    <a:pt x="745179" y="317302"/>
                    <a:pt x="752799" y="387152"/>
                    <a:pt x="754069" y="455732"/>
                  </a:cubicBezTo>
                  <a:cubicBezTo>
                    <a:pt x="759149" y="792282"/>
                    <a:pt x="764229" y="1128832"/>
                    <a:pt x="765499" y="1465382"/>
                  </a:cubicBezTo>
                  <a:cubicBezTo>
                    <a:pt x="768039" y="1975922"/>
                    <a:pt x="770579" y="3292285"/>
                    <a:pt x="768039" y="6918672"/>
                  </a:cubicBezTo>
                  <a:cubicBezTo>
                    <a:pt x="766769" y="7386032"/>
                    <a:pt x="748989" y="7852122"/>
                    <a:pt x="713429" y="8318212"/>
                  </a:cubicBezTo>
                  <a:cubicBezTo>
                    <a:pt x="685489" y="8685242"/>
                    <a:pt x="648659" y="9052272"/>
                    <a:pt x="590239" y="9415492"/>
                  </a:cubicBezTo>
                  <a:cubicBezTo>
                    <a:pt x="585159" y="9444702"/>
                    <a:pt x="576269" y="9473912"/>
                    <a:pt x="568649" y="9501852"/>
                  </a:cubicBezTo>
                  <a:cubicBezTo>
                    <a:pt x="566109" y="9498042"/>
                    <a:pt x="562299" y="9498042"/>
                    <a:pt x="558489" y="949677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2" name="Group 52"/>
          <p:cNvGrpSpPr/>
          <p:nvPr/>
        </p:nvGrpSpPr>
        <p:grpSpPr>
          <a:xfrm rot="-5400000">
            <a:off x="3169310" y="4253599"/>
            <a:ext cx="403365" cy="2215040"/>
            <a:chOff x="0" y="0"/>
            <a:chExt cx="6074669" cy="33358470"/>
          </a:xfrm>
        </p:grpSpPr>
        <p:sp>
          <p:nvSpPr>
            <p:cNvPr id="53" name="Freeform 53"/>
            <p:cNvSpPr/>
            <p:nvPr/>
          </p:nvSpPr>
          <p:spPr>
            <a:xfrm>
              <a:off x="687070" y="256476"/>
              <a:ext cx="4649729" cy="32840619"/>
            </a:xfrm>
            <a:custGeom>
              <a:avLst/>
              <a:gdLst/>
              <a:ahLst/>
              <a:cxnLst/>
              <a:rect l="l" t="t" r="r" b="b"/>
              <a:pathLst>
                <a:path w="4649729" h="32840619">
                  <a:moveTo>
                    <a:pt x="4647189" y="32718454"/>
                  </a:moveTo>
                  <a:cubicBezTo>
                    <a:pt x="4628139" y="32713375"/>
                    <a:pt x="4609089" y="32704486"/>
                    <a:pt x="4590039" y="32703215"/>
                  </a:cubicBezTo>
                  <a:cubicBezTo>
                    <a:pt x="4525269" y="32699404"/>
                    <a:pt x="4460499" y="32696865"/>
                    <a:pt x="4395729" y="32698136"/>
                  </a:cubicBezTo>
                  <a:cubicBezTo>
                    <a:pt x="3624839" y="32712104"/>
                    <a:pt x="3072001" y="32728615"/>
                    <a:pt x="2358390" y="32741315"/>
                  </a:cubicBezTo>
                  <a:cubicBezTo>
                    <a:pt x="2042160" y="32746393"/>
                    <a:pt x="1724660" y="32750204"/>
                    <a:pt x="1409700" y="32710836"/>
                  </a:cubicBezTo>
                  <a:cubicBezTo>
                    <a:pt x="1259840" y="32691786"/>
                    <a:pt x="1112520" y="32661304"/>
                    <a:pt x="979170" y="32587643"/>
                  </a:cubicBezTo>
                  <a:cubicBezTo>
                    <a:pt x="850900" y="32516525"/>
                    <a:pt x="758190" y="32413654"/>
                    <a:pt x="727710" y="32267604"/>
                  </a:cubicBezTo>
                  <a:cubicBezTo>
                    <a:pt x="712470" y="32192675"/>
                    <a:pt x="704850" y="32113936"/>
                    <a:pt x="704850" y="32037736"/>
                  </a:cubicBezTo>
                  <a:cubicBezTo>
                    <a:pt x="704850" y="31903115"/>
                    <a:pt x="713740" y="31769765"/>
                    <a:pt x="716280" y="31635143"/>
                  </a:cubicBezTo>
                  <a:cubicBezTo>
                    <a:pt x="722630" y="31166515"/>
                    <a:pt x="728980" y="28431739"/>
                    <a:pt x="731520" y="7069768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12164233"/>
                    <a:pt x="614680" y="30930293"/>
                    <a:pt x="613410" y="31519575"/>
                  </a:cubicBezTo>
                  <a:cubicBezTo>
                    <a:pt x="613410" y="31721504"/>
                    <a:pt x="601980" y="31922165"/>
                    <a:pt x="604520" y="32124093"/>
                  </a:cubicBezTo>
                  <a:cubicBezTo>
                    <a:pt x="607060" y="32299354"/>
                    <a:pt x="664210" y="32454293"/>
                    <a:pt x="800100" y="32573675"/>
                  </a:cubicBezTo>
                  <a:cubicBezTo>
                    <a:pt x="866140" y="32632093"/>
                    <a:pt x="942340" y="32675275"/>
                    <a:pt x="1024890" y="32708293"/>
                  </a:cubicBezTo>
                  <a:cubicBezTo>
                    <a:pt x="1172210" y="32766715"/>
                    <a:pt x="1327150" y="32793386"/>
                    <a:pt x="1483360" y="32809893"/>
                  </a:cubicBezTo>
                  <a:cubicBezTo>
                    <a:pt x="1781810" y="32841643"/>
                    <a:pt x="2081530" y="32842915"/>
                    <a:pt x="2381250" y="32839104"/>
                  </a:cubicBezTo>
                  <a:cubicBezTo>
                    <a:pt x="2992120" y="32831486"/>
                    <a:pt x="3326389" y="32818786"/>
                    <a:pt x="3937259" y="32808625"/>
                  </a:cubicBezTo>
                  <a:cubicBezTo>
                    <a:pt x="4148079" y="32804815"/>
                    <a:pt x="4358899" y="32793386"/>
                    <a:pt x="4567179" y="32762904"/>
                  </a:cubicBezTo>
                  <a:cubicBezTo>
                    <a:pt x="4595119" y="32759093"/>
                    <a:pt x="4621789" y="32747665"/>
                    <a:pt x="4649729" y="32740043"/>
                  </a:cubicBezTo>
                  <a:cubicBezTo>
                    <a:pt x="4648459" y="32729886"/>
                    <a:pt x="4647189" y="32723536"/>
                    <a:pt x="4647189" y="32718454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54" name="TextBox 54"/>
          <p:cNvSpPr txBox="1"/>
          <p:nvPr/>
        </p:nvSpPr>
        <p:spPr>
          <a:xfrm>
            <a:off x="4339432" y="5628003"/>
            <a:ext cx="1435556" cy="412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7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Pierderi contori reali Cantitate estimata anterior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253150" y="4347739"/>
            <a:ext cx="165348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25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Tip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8688443" y="4347739"/>
            <a:ext cx="728960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15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Energie activa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820880" y="5589903"/>
            <a:ext cx="467587" cy="450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88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</a:t>
            </a:r>
          </a:p>
          <a:p>
            <a:pPr algn="just">
              <a:lnSpc>
                <a:spcPts val="1306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9806456" y="1288329"/>
            <a:ext cx="2534019" cy="211134"/>
            <a:chOff x="0" y="0"/>
            <a:chExt cx="3378692" cy="281512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3378692" cy="281512"/>
              <a:chOff x="0" y="0"/>
              <a:chExt cx="667396" cy="55607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667396" cy="55607"/>
              </a:xfrm>
              <a:custGeom>
                <a:avLst/>
                <a:gdLst/>
                <a:ahLst/>
                <a:cxnLst/>
                <a:rect l="l" t="t" r="r" b="b"/>
                <a:pathLst>
                  <a:path w="667396" h="55607">
                    <a:moveTo>
                      <a:pt x="0" y="0"/>
                    </a:moveTo>
                    <a:lnTo>
                      <a:pt x="667396" y="0"/>
                    </a:lnTo>
                    <a:lnTo>
                      <a:pt x="667396" y="55607"/>
                    </a:lnTo>
                    <a:lnTo>
                      <a:pt x="0" y="55607"/>
                    </a:lnTo>
                    <a:close/>
                  </a:path>
                </a:pathLst>
              </a:custGeom>
              <a:solidFill>
                <a:srgbClr val="DBE200"/>
              </a:solidFill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0" y="-38100"/>
                <a:ext cx="667396" cy="937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202655" y="41845"/>
              <a:ext cx="1005378" cy="188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80"/>
                </a:lnSpc>
              </a:pPr>
              <a:r>
                <a:rPr lang="en-US" sz="914" spc="9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Nivel tensiune: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2197841" y="-5780"/>
              <a:ext cx="146284" cy="2359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95"/>
                </a:lnSpc>
              </a:pPr>
              <a:r>
                <a:rPr lang="en-US" sz="914" spc="6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JT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13020060" y="4157729"/>
            <a:ext cx="2505129" cy="19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5"/>
              </a:lnSpc>
            </a:pPr>
            <a:r>
              <a:rPr lang="en-US" sz="914" spc="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Legenda: M = Masurat, E = Estimat, AC = Autocitit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775841" y="4936087"/>
            <a:ext cx="1303883" cy="183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0"/>
              </a:lnSpc>
            </a:pPr>
            <a:r>
              <a:rPr lang="en-US" sz="1028" b="1" spc="9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Tip contor: Contor Real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2773767" y="2583892"/>
            <a:ext cx="3689753" cy="202169"/>
            <a:chOff x="0" y="0"/>
            <a:chExt cx="4919671" cy="269558"/>
          </a:xfrm>
        </p:grpSpPr>
        <p:grpSp>
          <p:nvGrpSpPr>
            <p:cNvPr id="67" name="Group 67"/>
            <p:cNvGrpSpPr/>
            <p:nvPr/>
          </p:nvGrpSpPr>
          <p:grpSpPr>
            <a:xfrm>
              <a:off x="0" y="0"/>
              <a:ext cx="4919671" cy="269558"/>
              <a:chOff x="0" y="0"/>
              <a:chExt cx="971787" cy="53246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971787" cy="53246"/>
              </a:xfrm>
              <a:custGeom>
                <a:avLst/>
                <a:gdLst/>
                <a:ahLst/>
                <a:cxnLst/>
                <a:rect l="l" t="t" r="r" b="b"/>
                <a:pathLst>
                  <a:path w="971787" h="53246">
                    <a:moveTo>
                      <a:pt x="0" y="0"/>
                    </a:moveTo>
                    <a:lnTo>
                      <a:pt x="971787" y="0"/>
                    </a:lnTo>
                    <a:lnTo>
                      <a:pt x="971787" y="53246"/>
                    </a:lnTo>
                    <a:lnTo>
                      <a:pt x="0" y="53246"/>
                    </a:lnTo>
                    <a:close/>
                  </a:path>
                </a:pathLst>
              </a:custGeom>
              <a:solidFill>
                <a:srgbClr val="DBE200"/>
              </a:solidFill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0" y="-38100"/>
                <a:ext cx="971787" cy="913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0" name="TextBox 70"/>
            <p:cNvSpPr txBox="1"/>
            <p:nvPr/>
          </p:nvSpPr>
          <p:spPr>
            <a:xfrm>
              <a:off x="35254" y="5646"/>
              <a:ext cx="2768842" cy="229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0"/>
                </a:lnSpc>
              </a:pPr>
              <a:r>
                <a:rPr lang="en-US" sz="1028" spc="9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Perioada transmitere index autocitit: 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2811475" y="-498"/>
              <a:ext cx="1781834" cy="229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0"/>
                </a:lnSpc>
              </a:pPr>
              <a:r>
                <a:rPr lang="en-US" sz="1028" spc="14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23.02.2026 - 28.02.2026</a:t>
              </a:r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8386663" y="6100820"/>
            <a:ext cx="1352104" cy="26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7"/>
              </a:lnSpc>
            </a:pPr>
            <a:r>
              <a:rPr lang="en-US" sz="1028" b="1" spc="12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Cantitate ERC facturata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4998735" y="3929061"/>
            <a:ext cx="385976" cy="714377"/>
            <a:chOff x="0" y="0"/>
            <a:chExt cx="5812790" cy="10758501"/>
          </a:xfrm>
        </p:grpSpPr>
        <p:sp>
          <p:nvSpPr>
            <p:cNvPr id="74" name="Freeform 74"/>
            <p:cNvSpPr/>
            <p:nvPr/>
          </p:nvSpPr>
          <p:spPr>
            <a:xfrm>
              <a:off x="687070" y="256476"/>
              <a:ext cx="4387850" cy="10240650"/>
            </a:xfrm>
            <a:custGeom>
              <a:avLst/>
              <a:gdLst/>
              <a:ahLst/>
              <a:cxnLst/>
              <a:rect l="l" t="t" r="r" b="b"/>
              <a:pathLst>
                <a:path w="4387850" h="10240650">
                  <a:moveTo>
                    <a:pt x="4385310" y="10118485"/>
                  </a:moveTo>
                  <a:cubicBezTo>
                    <a:pt x="4366260" y="10113405"/>
                    <a:pt x="4347210" y="10104515"/>
                    <a:pt x="4328160" y="10103245"/>
                  </a:cubicBezTo>
                  <a:cubicBezTo>
                    <a:pt x="4263390" y="10099435"/>
                    <a:pt x="4198620" y="10096895"/>
                    <a:pt x="4133850" y="10098165"/>
                  </a:cubicBezTo>
                  <a:cubicBezTo>
                    <a:pt x="3362960" y="10112135"/>
                    <a:pt x="3017520" y="10128645"/>
                    <a:pt x="2358390" y="10141345"/>
                  </a:cubicBezTo>
                  <a:cubicBezTo>
                    <a:pt x="2042160" y="10146425"/>
                    <a:pt x="1724660" y="10150235"/>
                    <a:pt x="1409700" y="10110865"/>
                  </a:cubicBezTo>
                  <a:cubicBezTo>
                    <a:pt x="1259840" y="10091815"/>
                    <a:pt x="1112520" y="10061335"/>
                    <a:pt x="979170" y="9987675"/>
                  </a:cubicBezTo>
                  <a:cubicBezTo>
                    <a:pt x="850900" y="9916555"/>
                    <a:pt x="758190" y="9813685"/>
                    <a:pt x="727710" y="9667635"/>
                  </a:cubicBezTo>
                  <a:cubicBezTo>
                    <a:pt x="712470" y="9592705"/>
                    <a:pt x="704850" y="9513965"/>
                    <a:pt x="704850" y="9437765"/>
                  </a:cubicBezTo>
                  <a:cubicBezTo>
                    <a:pt x="704850" y="9303145"/>
                    <a:pt x="713740" y="9169795"/>
                    <a:pt x="716280" y="9035175"/>
                  </a:cubicBezTo>
                  <a:cubicBezTo>
                    <a:pt x="722630" y="8566545"/>
                    <a:pt x="728980" y="7726957"/>
                    <a:pt x="731520" y="3847978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4773048"/>
                    <a:pt x="614680" y="8330325"/>
                    <a:pt x="613410" y="8919605"/>
                  </a:cubicBezTo>
                  <a:cubicBezTo>
                    <a:pt x="613410" y="9121535"/>
                    <a:pt x="601980" y="9322195"/>
                    <a:pt x="604520" y="9524125"/>
                  </a:cubicBezTo>
                  <a:cubicBezTo>
                    <a:pt x="607060" y="9699385"/>
                    <a:pt x="664210" y="9854325"/>
                    <a:pt x="800100" y="9973705"/>
                  </a:cubicBezTo>
                  <a:cubicBezTo>
                    <a:pt x="866140" y="10032125"/>
                    <a:pt x="942340" y="10075305"/>
                    <a:pt x="1024890" y="10108325"/>
                  </a:cubicBezTo>
                  <a:cubicBezTo>
                    <a:pt x="1172210" y="10166745"/>
                    <a:pt x="1327150" y="10193416"/>
                    <a:pt x="1483360" y="10209925"/>
                  </a:cubicBezTo>
                  <a:cubicBezTo>
                    <a:pt x="1781810" y="10241675"/>
                    <a:pt x="2081530" y="10242945"/>
                    <a:pt x="2381250" y="10239135"/>
                  </a:cubicBezTo>
                  <a:cubicBezTo>
                    <a:pt x="2992120" y="10231516"/>
                    <a:pt x="3064510" y="10218816"/>
                    <a:pt x="3675380" y="10208655"/>
                  </a:cubicBezTo>
                  <a:cubicBezTo>
                    <a:pt x="3886200" y="10204845"/>
                    <a:pt x="4097020" y="10193416"/>
                    <a:pt x="4305300" y="10162935"/>
                  </a:cubicBezTo>
                  <a:cubicBezTo>
                    <a:pt x="4333240" y="10159125"/>
                    <a:pt x="4359910" y="10147695"/>
                    <a:pt x="4387850" y="10140075"/>
                  </a:cubicBezTo>
                  <a:cubicBezTo>
                    <a:pt x="4386580" y="10129916"/>
                    <a:pt x="4385310" y="10123566"/>
                    <a:pt x="4385310" y="10118485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2465337" y="4281919"/>
            <a:ext cx="385976" cy="975253"/>
            <a:chOff x="0" y="0"/>
            <a:chExt cx="5812790" cy="14687301"/>
          </a:xfrm>
        </p:grpSpPr>
        <p:sp>
          <p:nvSpPr>
            <p:cNvPr id="76" name="Freeform 76"/>
            <p:cNvSpPr/>
            <p:nvPr/>
          </p:nvSpPr>
          <p:spPr>
            <a:xfrm>
              <a:off x="687070" y="256476"/>
              <a:ext cx="4387850" cy="14169451"/>
            </a:xfrm>
            <a:custGeom>
              <a:avLst/>
              <a:gdLst/>
              <a:ahLst/>
              <a:cxnLst/>
              <a:rect l="l" t="t" r="r" b="b"/>
              <a:pathLst>
                <a:path w="4387850" h="14169451">
                  <a:moveTo>
                    <a:pt x="4385310" y="14047285"/>
                  </a:moveTo>
                  <a:cubicBezTo>
                    <a:pt x="4366260" y="14042205"/>
                    <a:pt x="4347210" y="14033315"/>
                    <a:pt x="4328160" y="14032046"/>
                  </a:cubicBezTo>
                  <a:cubicBezTo>
                    <a:pt x="4263390" y="14028235"/>
                    <a:pt x="4198620" y="14025696"/>
                    <a:pt x="4133850" y="14026965"/>
                  </a:cubicBezTo>
                  <a:cubicBezTo>
                    <a:pt x="3362960" y="14040935"/>
                    <a:pt x="3017520" y="14057446"/>
                    <a:pt x="2358390" y="14070146"/>
                  </a:cubicBezTo>
                  <a:cubicBezTo>
                    <a:pt x="2042160" y="14075226"/>
                    <a:pt x="1724660" y="14079035"/>
                    <a:pt x="1409700" y="14039665"/>
                  </a:cubicBezTo>
                  <a:cubicBezTo>
                    <a:pt x="1259840" y="14020615"/>
                    <a:pt x="1112520" y="13990135"/>
                    <a:pt x="979170" y="13916476"/>
                  </a:cubicBezTo>
                  <a:cubicBezTo>
                    <a:pt x="850900" y="13845355"/>
                    <a:pt x="758190" y="13742485"/>
                    <a:pt x="727710" y="13596435"/>
                  </a:cubicBezTo>
                  <a:cubicBezTo>
                    <a:pt x="712470" y="13521505"/>
                    <a:pt x="704850" y="13442765"/>
                    <a:pt x="704850" y="13366565"/>
                  </a:cubicBezTo>
                  <a:cubicBezTo>
                    <a:pt x="704850" y="13231946"/>
                    <a:pt x="713740" y="13098596"/>
                    <a:pt x="716280" y="12963976"/>
                  </a:cubicBezTo>
                  <a:cubicBezTo>
                    <a:pt x="722630" y="12495345"/>
                    <a:pt x="728980" y="11326296"/>
                    <a:pt x="731520" y="4408057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6057939"/>
                    <a:pt x="614680" y="12259125"/>
                    <a:pt x="613410" y="12848405"/>
                  </a:cubicBezTo>
                  <a:cubicBezTo>
                    <a:pt x="613410" y="13050335"/>
                    <a:pt x="601980" y="13250996"/>
                    <a:pt x="604520" y="13452926"/>
                  </a:cubicBezTo>
                  <a:cubicBezTo>
                    <a:pt x="607060" y="13628185"/>
                    <a:pt x="664210" y="13783126"/>
                    <a:pt x="800100" y="13902505"/>
                  </a:cubicBezTo>
                  <a:cubicBezTo>
                    <a:pt x="866140" y="13960926"/>
                    <a:pt x="942340" y="14004105"/>
                    <a:pt x="1024890" y="14037126"/>
                  </a:cubicBezTo>
                  <a:cubicBezTo>
                    <a:pt x="1172210" y="14095546"/>
                    <a:pt x="1327150" y="14122215"/>
                    <a:pt x="1483360" y="14138726"/>
                  </a:cubicBezTo>
                  <a:cubicBezTo>
                    <a:pt x="1781810" y="14170476"/>
                    <a:pt x="2081530" y="14171746"/>
                    <a:pt x="2381250" y="14167935"/>
                  </a:cubicBezTo>
                  <a:cubicBezTo>
                    <a:pt x="2992120" y="14160315"/>
                    <a:pt x="3064510" y="14147615"/>
                    <a:pt x="3675380" y="14137455"/>
                  </a:cubicBezTo>
                  <a:cubicBezTo>
                    <a:pt x="3886200" y="14133646"/>
                    <a:pt x="4097020" y="14122215"/>
                    <a:pt x="4305300" y="14091735"/>
                  </a:cubicBezTo>
                  <a:cubicBezTo>
                    <a:pt x="4333240" y="14087926"/>
                    <a:pt x="4359910" y="14076496"/>
                    <a:pt x="4387850" y="14068876"/>
                  </a:cubicBezTo>
                  <a:cubicBezTo>
                    <a:pt x="4386580" y="14058715"/>
                    <a:pt x="4385310" y="14052365"/>
                    <a:pt x="4385310" y="14047285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7" name="Group 77"/>
          <p:cNvGrpSpPr/>
          <p:nvPr/>
        </p:nvGrpSpPr>
        <p:grpSpPr>
          <a:xfrm>
            <a:off x="6953105" y="3929061"/>
            <a:ext cx="385976" cy="714377"/>
            <a:chOff x="0" y="0"/>
            <a:chExt cx="5812790" cy="10758501"/>
          </a:xfrm>
        </p:grpSpPr>
        <p:sp>
          <p:nvSpPr>
            <p:cNvPr id="78" name="Freeform 78"/>
            <p:cNvSpPr/>
            <p:nvPr/>
          </p:nvSpPr>
          <p:spPr>
            <a:xfrm>
              <a:off x="687070" y="256476"/>
              <a:ext cx="4387850" cy="10240650"/>
            </a:xfrm>
            <a:custGeom>
              <a:avLst/>
              <a:gdLst/>
              <a:ahLst/>
              <a:cxnLst/>
              <a:rect l="l" t="t" r="r" b="b"/>
              <a:pathLst>
                <a:path w="4387850" h="10240650">
                  <a:moveTo>
                    <a:pt x="4385310" y="10118485"/>
                  </a:moveTo>
                  <a:cubicBezTo>
                    <a:pt x="4366260" y="10113405"/>
                    <a:pt x="4347210" y="10104515"/>
                    <a:pt x="4328160" y="10103245"/>
                  </a:cubicBezTo>
                  <a:cubicBezTo>
                    <a:pt x="4263390" y="10099435"/>
                    <a:pt x="4198620" y="10096895"/>
                    <a:pt x="4133850" y="10098165"/>
                  </a:cubicBezTo>
                  <a:cubicBezTo>
                    <a:pt x="3362960" y="10112135"/>
                    <a:pt x="3017520" y="10128645"/>
                    <a:pt x="2358390" y="10141345"/>
                  </a:cubicBezTo>
                  <a:cubicBezTo>
                    <a:pt x="2042160" y="10146425"/>
                    <a:pt x="1724660" y="10150235"/>
                    <a:pt x="1409700" y="10110865"/>
                  </a:cubicBezTo>
                  <a:cubicBezTo>
                    <a:pt x="1259840" y="10091815"/>
                    <a:pt x="1112520" y="10061335"/>
                    <a:pt x="979170" y="9987675"/>
                  </a:cubicBezTo>
                  <a:cubicBezTo>
                    <a:pt x="850900" y="9916555"/>
                    <a:pt x="758190" y="9813685"/>
                    <a:pt x="727710" y="9667635"/>
                  </a:cubicBezTo>
                  <a:cubicBezTo>
                    <a:pt x="712470" y="9592705"/>
                    <a:pt x="704850" y="9513965"/>
                    <a:pt x="704850" y="9437765"/>
                  </a:cubicBezTo>
                  <a:cubicBezTo>
                    <a:pt x="704850" y="9303145"/>
                    <a:pt x="713740" y="9169795"/>
                    <a:pt x="716280" y="9035175"/>
                  </a:cubicBezTo>
                  <a:cubicBezTo>
                    <a:pt x="722630" y="8566545"/>
                    <a:pt x="728980" y="7726957"/>
                    <a:pt x="731520" y="3847978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4773048"/>
                    <a:pt x="614680" y="8330325"/>
                    <a:pt x="613410" y="8919605"/>
                  </a:cubicBezTo>
                  <a:cubicBezTo>
                    <a:pt x="613410" y="9121535"/>
                    <a:pt x="601980" y="9322195"/>
                    <a:pt x="604520" y="9524125"/>
                  </a:cubicBezTo>
                  <a:cubicBezTo>
                    <a:pt x="607060" y="9699385"/>
                    <a:pt x="664210" y="9854325"/>
                    <a:pt x="800100" y="9973705"/>
                  </a:cubicBezTo>
                  <a:cubicBezTo>
                    <a:pt x="866140" y="10032125"/>
                    <a:pt x="942340" y="10075305"/>
                    <a:pt x="1024890" y="10108325"/>
                  </a:cubicBezTo>
                  <a:cubicBezTo>
                    <a:pt x="1172210" y="10166745"/>
                    <a:pt x="1327150" y="10193416"/>
                    <a:pt x="1483360" y="10209925"/>
                  </a:cubicBezTo>
                  <a:cubicBezTo>
                    <a:pt x="1781810" y="10241675"/>
                    <a:pt x="2081530" y="10242945"/>
                    <a:pt x="2381250" y="10239135"/>
                  </a:cubicBezTo>
                  <a:cubicBezTo>
                    <a:pt x="2992120" y="10231516"/>
                    <a:pt x="3064510" y="10218816"/>
                    <a:pt x="3675380" y="10208655"/>
                  </a:cubicBezTo>
                  <a:cubicBezTo>
                    <a:pt x="3886200" y="10204845"/>
                    <a:pt x="4097020" y="10193416"/>
                    <a:pt x="4305300" y="10162935"/>
                  </a:cubicBezTo>
                  <a:cubicBezTo>
                    <a:pt x="4333240" y="10159125"/>
                    <a:pt x="4359910" y="10147695"/>
                    <a:pt x="4387850" y="10140075"/>
                  </a:cubicBezTo>
                  <a:cubicBezTo>
                    <a:pt x="4386580" y="10129916"/>
                    <a:pt x="4385310" y="10123566"/>
                    <a:pt x="4385310" y="10118485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9" name="Group 79"/>
          <p:cNvGrpSpPr/>
          <p:nvPr/>
        </p:nvGrpSpPr>
        <p:grpSpPr>
          <a:xfrm>
            <a:off x="9985289" y="3924731"/>
            <a:ext cx="385976" cy="714377"/>
            <a:chOff x="0" y="0"/>
            <a:chExt cx="5812790" cy="10758501"/>
          </a:xfrm>
        </p:grpSpPr>
        <p:sp>
          <p:nvSpPr>
            <p:cNvPr id="80" name="Freeform 80"/>
            <p:cNvSpPr/>
            <p:nvPr/>
          </p:nvSpPr>
          <p:spPr>
            <a:xfrm>
              <a:off x="687070" y="256476"/>
              <a:ext cx="4387850" cy="10240650"/>
            </a:xfrm>
            <a:custGeom>
              <a:avLst/>
              <a:gdLst/>
              <a:ahLst/>
              <a:cxnLst/>
              <a:rect l="l" t="t" r="r" b="b"/>
              <a:pathLst>
                <a:path w="4387850" h="10240650">
                  <a:moveTo>
                    <a:pt x="4385310" y="10118485"/>
                  </a:moveTo>
                  <a:cubicBezTo>
                    <a:pt x="4366260" y="10113405"/>
                    <a:pt x="4347210" y="10104515"/>
                    <a:pt x="4328160" y="10103245"/>
                  </a:cubicBezTo>
                  <a:cubicBezTo>
                    <a:pt x="4263390" y="10099435"/>
                    <a:pt x="4198620" y="10096895"/>
                    <a:pt x="4133850" y="10098165"/>
                  </a:cubicBezTo>
                  <a:cubicBezTo>
                    <a:pt x="3362960" y="10112135"/>
                    <a:pt x="3017520" y="10128645"/>
                    <a:pt x="2358390" y="10141345"/>
                  </a:cubicBezTo>
                  <a:cubicBezTo>
                    <a:pt x="2042160" y="10146425"/>
                    <a:pt x="1724660" y="10150235"/>
                    <a:pt x="1409700" y="10110865"/>
                  </a:cubicBezTo>
                  <a:cubicBezTo>
                    <a:pt x="1259840" y="10091815"/>
                    <a:pt x="1112520" y="10061335"/>
                    <a:pt x="979170" y="9987675"/>
                  </a:cubicBezTo>
                  <a:cubicBezTo>
                    <a:pt x="850900" y="9916555"/>
                    <a:pt x="758190" y="9813685"/>
                    <a:pt x="727710" y="9667635"/>
                  </a:cubicBezTo>
                  <a:cubicBezTo>
                    <a:pt x="712470" y="9592705"/>
                    <a:pt x="704850" y="9513965"/>
                    <a:pt x="704850" y="9437765"/>
                  </a:cubicBezTo>
                  <a:cubicBezTo>
                    <a:pt x="704850" y="9303145"/>
                    <a:pt x="713740" y="9169795"/>
                    <a:pt x="716280" y="9035175"/>
                  </a:cubicBezTo>
                  <a:cubicBezTo>
                    <a:pt x="722630" y="8566545"/>
                    <a:pt x="728980" y="7726957"/>
                    <a:pt x="731520" y="3847978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4773048"/>
                    <a:pt x="614680" y="8330325"/>
                    <a:pt x="613410" y="8919605"/>
                  </a:cubicBezTo>
                  <a:cubicBezTo>
                    <a:pt x="613410" y="9121535"/>
                    <a:pt x="601980" y="9322195"/>
                    <a:pt x="604520" y="9524125"/>
                  </a:cubicBezTo>
                  <a:cubicBezTo>
                    <a:pt x="607060" y="9699385"/>
                    <a:pt x="664210" y="9854325"/>
                    <a:pt x="800100" y="9973705"/>
                  </a:cubicBezTo>
                  <a:cubicBezTo>
                    <a:pt x="866140" y="10032125"/>
                    <a:pt x="942340" y="10075305"/>
                    <a:pt x="1024890" y="10108325"/>
                  </a:cubicBezTo>
                  <a:cubicBezTo>
                    <a:pt x="1172210" y="10166745"/>
                    <a:pt x="1327150" y="10193416"/>
                    <a:pt x="1483360" y="10209925"/>
                  </a:cubicBezTo>
                  <a:cubicBezTo>
                    <a:pt x="1781810" y="10241675"/>
                    <a:pt x="2081530" y="10242945"/>
                    <a:pt x="2381250" y="10239135"/>
                  </a:cubicBezTo>
                  <a:cubicBezTo>
                    <a:pt x="2992120" y="10231516"/>
                    <a:pt x="3064510" y="10218816"/>
                    <a:pt x="3675380" y="10208655"/>
                  </a:cubicBezTo>
                  <a:cubicBezTo>
                    <a:pt x="3886200" y="10204845"/>
                    <a:pt x="4097020" y="10193416"/>
                    <a:pt x="4305300" y="10162935"/>
                  </a:cubicBezTo>
                  <a:cubicBezTo>
                    <a:pt x="4333240" y="10159125"/>
                    <a:pt x="4359910" y="10147695"/>
                    <a:pt x="4387850" y="10140075"/>
                  </a:cubicBezTo>
                  <a:cubicBezTo>
                    <a:pt x="4386580" y="10129916"/>
                    <a:pt x="4385310" y="10123566"/>
                    <a:pt x="4385310" y="10118485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1" name="Group 81"/>
          <p:cNvGrpSpPr/>
          <p:nvPr/>
        </p:nvGrpSpPr>
        <p:grpSpPr>
          <a:xfrm>
            <a:off x="12616168" y="3830911"/>
            <a:ext cx="727206" cy="804065"/>
            <a:chOff x="0" y="0"/>
            <a:chExt cx="6350000" cy="7021141"/>
          </a:xfrm>
        </p:grpSpPr>
        <p:sp>
          <p:nvSpPr>
            <p:cNvPr id="82" name="Freeform 82"/>
            <p:cNvSpPr/>
            <p:nvPr/>
          </p:nvSpPr>
          <p:spPr>
            <a:xfrm>
              <a:off x="2513641" y="451048"/>
              <a:ext cx="1368749" cy="6251322"/>
            </a:xfrm>
            <a:custGeom>
              <a:avLst/>
              <a:gdLst/>
              <a:ahLst/>
              <a:cxnLst/>
              <a:rect l="l" t="t" r="r" b="b"/>
              <a:pathLst>
                <a:path w="1368749" h="6251322">
                  <a:moveTo>
                    <a:pt x="558489" y="6246243"/>
                  </a:moveTo>
                  <a:cubicBezTo>
                    <a:pt x="558489" y="6187823"/>
                    <a:pt x="554679" y="6130673"/>
                    <a:pt x="558489" y="6072253"/>
                  </a:cubicBezTo>
                  <a:cubicBezTo>
                    <a:pt x="572459" y="5872863"/>
                    <a:pt x="592779" y="5673473"/>
                    <a:pt x="604209" y="5474083"/>
                  </a:cubicBezTo>
                  <a:cubicBezTo>
                    <a:pt x="624529" y="5127373"/>
                    <a:pt x="652469" y="4779393"/>
                    <a:pt x="657549" y="4432683"/>
                  </a:cubicBezTo>
                  <a:cubicBezTo>
                    <a:pt x="665169" y="3821813"/>
                    <a:pt x="658819" y="2754935"/>
                    <a:pt x="657549" y="1928932"/>
                  </a:cubicBezTo>
                  <a:cubicBezTo>
                    <a:pt x="656279" y="1474272"/>
                    <a:pt x="652469" y="1020882"/>
                    <a:pt x="648659" y="566222"/>
                  </a:cubicBezTo>
                  <a:cubicBezTo>
                    <a:pt x="647389" y="476052"/>
                    <a:pt x="643579" y="385882"/>
                    <a:pt x="633419" y="294442"/>
                  </a:cubicBezTo>
                  <a:cubicBezTo>
                    <a:pt x="627069" y="307142"/>
                    <a:pt x="620719" y="319842"/>
                    <a:pt x="614369" y="332542"/>
                  </a:cubicBezTo>
                  <a:cubicBezTo>
                    <a:pt x="498799" y="568762"/>
                    <a:pt x="361639" y="791012"/>
                    <a:pt x="188919" y="990402"/>
                  </a:cubicBezTo>
                  <a:cubicBezTo>
                    <a:pt x="157169" y="1027232"/>
                    <a:pt x="124149" y="1061522"/>
                    <a:pt x="87319" y="1093272"/>
                  </a:cubicBezTo>
                  <a:cubicBezTo>
                    <a:pt x="65729" y="1112322"/>
                    <a:pt x="39059" y="1150422"/>
                    <a:pt x="9849" y="1123752"/>
                  </a:cubicBezTo>
                  <a:cubicBezTo>
                    <a:pt x="-16821" y="1099622"/>
                    <a:pt x="17469" y="1069142"/>
                    <a:pt x="32709" y="1046282"/>
                  </a:cubicBezTo>
                  <a:cubicBezTo>
                    <a:pt x="69539" y="991672"/>
                    <a:pt x="108909" y="938332"/>
                    <a:pt x="148279" y="883722"/>
                  </a:cubicBezTo>
                  <a:cubicBezTo>
                    <a:pt x="336239" y="619562"/>
                    <a:pt x="497529" y="342702"/>
                    <a:pt x="624529" y="44252"/>
                  </a:cubicBezTo>
                  <a:cubicBezTo>
                    <a:pt x="632149" y="26472"/>
                    <a:pt x="653739" y="9962"/>
                    <a:pt x="672789" y="2342"/>
                  </a:cubicBezTo>
                  <a:cubicBezTo>
                    <a:pt x="698189" y="-6548"/>
                    <a:pt x="718509" y="11232"/>
                    <a:pt x="732479" y="32822"/>
                  </a:cubicBezTo>
                  <a:cubicBezTo>
                    <a:pt x="906469" y="286822"/>
                    <a:pt x="1080459" y="540822"/>
                    <a:pt x="1251909" y="794822"/>
                  </a:cubicBezTo>
                  <a:cubicBezTo>
                    <a:pt x="1293819" y="857052"/>
                    <a:pt x="1326839" y="925632"/>
                    <a:pt x="1363669" y="991672"/>
                  </a:cubicBezTo>
                  <a:cubicBezTo>
                    <a:pt x="1368749" y="1000562"/>
                    <a:pt x="1370019" y="1013262"/>
                    <a:pt x="1367479" y="1027232"/>
                  </a:cubicBezTo>
                  <a:cubicBezTo>
                    <a:pt x="1137609" y="784662"/>
                    <a:pt x="952189" y="506532"/>
                    <a:pt x="740099" y="246182"/>
                  </a:cubicBezTo>
                  <a:cubicBezTo>
                    <a:pt x="745179" y="317302"/>
                    <a:pt x="752799" y="387152"/>
                    <a:pt x="754069" y="455732"/>
                  </a:cubicBezTo>
                  <a:cubicBezTo>
                    <a:pt x="759149" y="792282"/>
                    <a:pt x="764229" y="1128832"/>
                    <a:pt x="765499" y="1465382"/>
                  </a:cubicBezTo>
                  <a:cubicBezTo>
                    <a:pt x="768039" y="1975922"/>
                    <a:pt x="770579" y="2624368"/>
                    <a:pt x="768039" y="3668143"/>
                  </a:cubicBezTo>
                  <a:cubicBezTo>
                    <a:pt x="766769" y="4135503"/>
                    <a:pt x="748989" y="4601593"/>
                    <a:pt x="713429" y="5067683"/>
                  </a:cubicBezTo>
                  <a:cubicBezTo>
                    <a:pt x="685489" y="5434713"/>
                    <a:pt x="648659" y="5801743"/>
                    <a:pt x="590239" y="6164963"/>
                  </a:cubicBezTo>
                  <a:cubicBezTo>
                    <a:pt x="585159" y="6194173"/>
                    <a:pt x="576269" y="6223383"/>
                    <a:pt x="568649" y="6251323"/>
                  </a:cubicBezTo>
                  <a:cubicBezTo>
                    <a:pt x="566109" y="6247513"/>
                    <a:pt x="562299" y="6247513"/>
                    <a:pt x="558489" y="6246243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3" name="Group 83"/>
          <p:cNvGrpSpPr/>
          <p:nvPr/>
        </p:nvGrpSpPr>
        <p:grpSpPr>
          <a:xfrm rot="-10800000">
            <a:off x="8037253" y="6125867"/>
            <a:ext cx="385976" cy="1287847"/>
            <a:chOff x="0" y="0"/>
            <a:chExt cx="5812790" cy="19394950"/>
          </a:xfrm>
        </p:grpSpPr>
        <p:sp>
          <p:nvSpPr>
            <p:cNvPr id="84" name="Freeform 84"/>
            <p:cNvSpPr/>
            <p:nvPr/>
          </p:nvSpPr>
          <p:spPr>
            <a:xfrm>
              <a:off x="687070" y="256476"/>
              <a:ext cx="4387850" cy="18877099"/>
            </a:xfrm>
            <a:custGeom>
              <a:avLst/>
              <a:gdLst/>
              <a:ahLst/>
              <a:cxnLst/>
              <a:rect l="l" t="t" r="r" b="b"/>
              <a:pathLst>
                <a:path w="4387850" h="18877099">
                  <a:moveTo>
                    <a:pt x="4385310" y="18754934"/>
                  </a:moveTo>
                  <a:cubicBezTo>
                    <a:pt x="4366260" y="18749854"/>
                    <a:pt x="4347210" y="18740964"/>
                    <a:pt x="4328160" y="18739693"/>
                  </a:cubicBezTo>
                  <a:cubicBezTo>
                    <a:pt x="4263390" y="18735884"/>
                    <a:pt x="4198620" y="18733343"/>
                    <a:pt x="4133850" y="18734614"/>
                  </a:cubicBezTo>
                  <a:cubicBezTo>
                    <a:pt x="3362960" y="18748584"/>
                    <a:pt x="3017520" y="18765093"/>
                    <a:pt x="2358390" y="18777793"/>
                  </a:cubicBezTo>
                  <a:cubicBezTo>
                    <a:pt x="2042160" y="18782873"/>
                    <a:pt x="1724660" y="18786684"/>
                    <a:pt x="1409700" y="18747314"/>
                  </a:cubicBezTo>
                  <a:cubicBezTo>
                    <a:pt x="1259840" y="18728264"/>
                    <a:pt x="1112520" y="18697784"/>
                    <a:pt x="979170" y="18624123"/>
                  </a:cubicBezTo>
                  <a:cubicBezTo>
                    <a:pt x="850900" y="18553004"/>
                    <a:pt x="758190" y="18450134"/>
                    <a:pt x="727710" y="18304084"/>
                  </a:cubicBezTo>
                  <a:cubicBezTo>
                    <a:pt x="712470" y="18229154"/>
                    <a:pt x="704850" y="18150414"/>
                    <a:pt x="704850" y="18074214"/>
                  </a:cubicBezTo>
                  <a:cubicBezTo>
                    <a:pt x="704850" y="17939593"/>
                    <a:pt x="713740" y="17806243"/>
                    <a:pt x="716280" y="17671623"/>
                  </a:cubicBezTo>
                  <a:cubicBezTo>
                    <a:pt x="722630" y="17202993"/>
                    <a:pt x="728980" y="15639171"/>
                    <a:pt x="731520" y="5079166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7597547"/>
                    <a:pt x="614680" y="16966773"/>
                    <a:pt x="613410" y="17556054"/>
                  </a:cubicBezTo>
                  <a:cubicBezTo>
                    <a:pt x="613410" y="17757984"/>
                    <a:pt x="601980" y="17958645"/>
                    <a:pt x="604520" y="18160573"/>
                  </a:cubicBezTo>
                  <a:cubicBezTo>
                    <a:pt x="607060" y="18335834"/>
                    <a:pt x="664210" y="18490773"/>
                    <a:pt x="800100" y="18610154"/>
                  </a:cubicBezTo>
                  <a:cubicBezTo>
                    <a:pt x="866140" y="18668573"/>
                    <a:pt x="942340" y="18711754"/>
                    <a:pt x="1024890" y="18744773"/>
                  </a:cubicBezTo>
                  <a:cubicBezTo>
                    <a:pt x="1172210" y="18803195"/>
                    <a:pt x="1327150" y="18829864"/>
                    <a:pt x="1483360" y="18846373"/>
                  </a:cubicBezTo>
                  <a:cubicBezTo>
                    <a:pt x="1781810" y="18878123"/>
                    <a:pt x="2081530" y="18879395"/>
                    <a:pt x="2381250" y="18875584"/>
                  </a:cubicBezTo>
                  <a:cubicBezTo>
                    <a:pt x="2992120" y="18867964"/>
                    <a:pt x="3064510" y="18855264"/>
                    <a:pt x="3675380" y="18845104"/>
                  </a:cubicBezTo>
                  <a:cubicBezTo>
                    <a:pt x="3886200" y="18841295"/>
                    <a:pt x="4097020" y="18829864"/>
                    <a:pt x="4305300" y="18799384"/>
                  </a:cubicBezTo>
                  <a:cubicBezTo>
                    <a:pt x="4333240" y="18795573"/>
                    <a:pt x="4359910" y="18784145"/>
                    <a:pt x="4387850" y="18776523"/>
                  </a:cubicBezTo>
                  <a:cubicBezTo>
                    <a:pt x="4386580" y="18766364"/>
                    <a:pt x="4385310" y="18760014"/>
                    <a:pt x="4385310" y="18754934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5" name="Group 85"/>
          <p:cNvGrpSpPr/>
          <p:nvPr/>
        </p:nvGrpSpPr>
        <p:grpSpPr>
          <a:xfrm rot="-5400000">
            <a:off x="3234246" y="4769345"/>
            <a:ext cx="727206" cy="2733219"/>
            <a:chOff x="0" y="0"/>
            <a:chExt cx="6350000" cy="23866625"/>
          </a:xfrm>
        </p:grpSpPr>
        <p:sp>
          <p:nvSpPr>
            <p:cNvPr id="86" name="Freeform 86"/>
            <p:cNvSpPr/>
            <p:nvPr/>
          </p:nvSpPr>
          <p:spPr>
            <a:xfrm>
              <a:off x="2513641" y="451048"/>
              <a:ext cx="1368749" cy="23096806"/>
            </a:xfrm>
            <a:custGeom>
              <a:avLst/>
              <a:gdLst/>
              <a:ahLst/>
              <a:cxnLst/>
              <a:rect l="l" t="t" r="r" b="b"/>
              <a:pathLst>
                <a:path w="1368749" h="23096806">
                  <a:moveTo>
                    <a:pt x="558489" y="23091727"/>
                  </a:moveTo>
                  <a:cubicBezTo>
                    <a:pt x="558489" y="23033306"/>
                    <a:pt x="554679" y="22976156"/>
                    <a:pt x="558489" y="22917736"/>
                  </a:cubicBezTo>
                  <a:cubicBezTo>
                    <a:pt x="572459" y="22718347"/>
                    <a:pt x="592779" y="22518956"/>
                    <a:pt x="604209" y="22319567"/>
                  </a:cubicBezTo>
                  <a:cubicBezTo>
                    <a:pt x="624529" y="21972856"/>
                    <a:pt x="652469" y="21624877"/>
                    <a:pt x="657549" y="21278167"/>
                  </a:cubicBezTo>
                  <a:cubicBezTo>
                    <a:pt x="665169" y="20667297"/>
                    <a:pt x="658819" y="8154720"/>
                    <a:pt x="657549" y="1928932"/>
                  </a:cubicBezTo>
                  <a:cubicBezTo>
                    <a:pt x="656279" y="1474272"/>
                    <a:pt x="652469" y="1020882"/>
                    <a:pt x="648659" y="566222"/>
                  </a:cubicBezTo>
                  <a:cubicBezTo>
                    <a:pt x="647389" y="476052"/>
                    <a:pt x="643579" y="385882"/>
                    <a:pt x="633419" y="294442"/>
                  </a:cubicBezTo>
                  <a:cubicBezTo>
                    <a:pt x="627069" y="307142"/>
                    <a:pt x="620719" y="319842"/>
                    <a:pt x="614369" y="332542"/>
                  </a:cubicBezTo>
                  <a:cubicBezTo>
                    <a:pt x="498799" y="568762"/>
                    <a:pt x="361639" y="791012"/>
                    <a:pt x="188919" y="990402"/>
                  </a:cubicBezTo>
                  <a:cubicBezTo>
                    <a:pt x="157169" y="1027232"/>
                    <a:pt x="124149" y="1061522"/>
                    <a:pt x="87319" y="1093272"/>
                  </a:cubicBezTo>
                  <a:cubicBezTo>
                    <a:pt x="65729" y="1112322"/>
                    <a:pt x="39059" y="1150422"/>
                    <a:pt x="9849" y="1123752"/>
                  </a:cubicBezTo>
                  <a:cubicBezTo>
                    <a:pt x="-16821" y="1099622"/>
                    <a:pt x="17469" y="1069142"/>
                    <a:pt x="32709" y="1046282"/>
                  </a:cubicBezTo>
                  <a:cubicBezTo>
                    <a:pt x="69539" y="991672"/>
                    <a:pt x="108909" y="938332"/>
                    <a:pt x="148279" y="883722"/>
                  </a:cubicBezTo>
                  <a:cubicBezTo>
                    <a:pt x="336239" y="619562"/>
                    <a:pt x="497529" y="342702"/>
                    <a:pt x="624529" y="44252"/>
                  </a:cubicBezTo>
                  <a:cubicBezTo>
                    <a:pt x="632149" y="26472"/>
                    <a:pt x="653739" y="9962"/>
                    <a:pt x="672789" y="2342"/>
                  </a:cubicBezTo>
                  <a:cubicBezTo>
                    <a:pt x="698189" y="-6548"/>
                    <a:pt x="718509" y="11232"/>
                    <a:pt x="732479" y="32822"/>
                  </a:cubicBezTo>
                  <a:cubicBezTo>
                    <a:pt x="906469" y="286822"/>
                    <a:pt x="1080459" y="540822"/>
                    <a:pt x="1251909" y="794822"/>
                  </a:cubicBezTo>
                  <a:cubicBezTo>
                    <a:pt x="1293819" y="857052"/>
                    <a:pt x="1326839" y="925632"/>
                    <a:pt x="1363669" y="991672"/>
                  </a:cubicBezTo>
                  <a:cubicBezTo>
                    <a:pt x="1368749" y="1000562"/>
                    <a:pt x="1370019" y="1013262"/>
                    <a:pt x="1367479" y="1027232"/>
                  </a:cubicBezTo>
                  <a:cubicBezTo>
                    <a:pt x="1137609" y="784662"/>
                    <a:pt x="952189" y="506532"/>
                    <a:pt x="740099" y="246182"/>
                  </a:cubicBezTo>
                  <a:cubicBezTo>
                    <a:pt x="745179" y="317302"/>
                    <a:pt x="752799" y="387152"/>
                    <a:pt x="754069" y="455732"/>
                  </a:cubicBezTo>
                  <a:cubicBezTo>
                    <a:pt x="759149" y="792282"/>
                    <a:pt x="764229" y="1128832"/>
                    <a:pt x="765499" y="1465382"/>
                  </a:cubicBezTo>
                  <a:cubicBezTo>
                    <a:pt x="768039" y="1975922"/>
                    <a:pt x="770579" y="6085770"/>
                    <a:pt x="768039" y="20513627"/>
                  </a:cubicBezTo>
                  <a:cubicBezTo>
                    <a:pt x="766769" y="20980986"/>
                    <a:pt x="748989" y="21447077"/>
                    <a:pt x="713429" y="21913167"/>
                  </a:cubicBezTo>
                  <a:cubicBezTo>
                    <a:pt x="685489" y="22280197"/>
                    <a:pt x="648659" y="22647227"/>
                    <a:pt x="590239" y="23010447"/>
                  </a:cubicBezTo>
                  <a:cubicBezTo>
                    <a:pt x="585159" y="23039656"/>
                    <a:pt x="576269" y="23068867"/>
                    <a:pt x="568649" y="23096806"/>
                  </a:cubicBezTo>
                  <a:cubicBezTo>
                    <a:pt x="566109" y="23092997"/>
                    <a:pt x="562299" y="23092997"/>
                    <a:pt x="558489" y="23091727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87" name="TextBox 87"/>
          <p:cNvSpPr txBox="1"/>
          <p:nvPr/>
        </p:nvSpPr>
        <p:spPr>
          <a:xfrm>
            <a:off x="2773767" y="2776536"/>
            <a:ext cx="692768" cy="19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5"/>
              </a:lnSpc>
            </a:pPr>
            <a:r>
              <a:rPr lang="en-US" sz="914" spc="16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Ianuarie 2026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2937592" y="5175859"/>
            <a:ext cx="1206401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8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UGEUEDN18000000000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2773767" y="1250291"/>
            <a:ext cx="1616251" cy="143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spc="6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Numar contract: 100/01.01.2026 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2782062" y="1545939"/>
            <a:ext cx="2089528" cy="372184"/>
            <a:chOff x="0" y="0"/>
            <a:chExt cx="2786037" cy="496245"/>
          </a:xfrm>
        </p:grpSpPr>
        <p:sp>
          <p:nvSpPr>
            <p:cNvPr id="91" name="TextBox 91"/>
            <p:cNvSpPr txBox="1"/>
            <p:nvPr/>
          </p:nvSpPr>
          <p:spPr>
            <a:xfrm>
              <a:off x="0" y="-66675"/>
              <a:ext cx="1076164" cy="562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26"/>
                </a:lnSpc>
              </a:pPr>
              <a:r>
                <a:rPr lang="en-US" sz="956" spc="13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Partener: Punct consum: 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699375" y="-66675"/>
              <a:ext cx="1086662" cy="562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26"/>
                </a:lnSpc>
              </a:pPr>
              <a:r>
                <a:rPr lang="en-US" sz="956" spc="13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Societate S.R.L. Sediu</a:t>
              </a:r>
            </a:p>
          </p:txBody>
        </p:sp>
      </p:grpSp>
      <p:sp>
        <p:nvSpPr>
          <p:cNvPr id="93" name="TextBox 93"/>
          <p:cNvSpPr txBox="1"/>
          <p:nvPr/>
        </p:nvSpPr>
        <p:spPr>
          <a:xfrm>
            <a:off x="3317084" y="4385839"/>
            <a:ext cx="1060847" cy="18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5"/>
              </a:lnSpc>
            </a:pPr>
            <a:r>
              <a:rPr lang="en-US" sz="914" b="1" spc="11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Date generale contor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410402" y="4605725"/>
            <a:ext cx="289322" cy="23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5"/>
              </a:lnSpc>
            </a:pPr>
            <a:r>
              <a:rPr lang="en-US" sz="914" b="1" spc="11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Serie 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4369903" y="4605725"/>
            <a:ext cx="518517" cy="23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5"/>
              </a:lnSpc>
            </a:pPr>
            <a:r>
              <a:rPr lang="en-US" sz="914" b="1" spc="11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Constanta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605090" y="5175859"/>
            <a:ext cx="287982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25.00</a:t>
            </a:r>
          </a:p>
        </p:txBody>
      </p:sp>
      <p:grpSp>
        <p:nvGrpSpPr>
          <p:cNvPr id="97" name="Group 97"/>
          <p:cNvGrpSpPr/>
          <p:nvPr/>
        </p:nvGrpSpPr>
        <p:grpSpPr>
          <a:xfrm>
            <a:off x="2815436" y="2090510"/>
            <a:ext cx="2420641" cy="148434"/>
            <a:chOff x="0" y="0"/>
            <a:chExt cx="3227522" cy="197912"/>
          </a:xfrm>
        </p:grpSpPr>
        <p:sp>
          <p:nvSpPr>
            <p:cNvPr id="98" name="TextBox 98"/>
            <p:cNvSpPr txBox="1"/>
            <p:nvPr/>
          </p:nvSpPr>
          <p:spPr>
            <a:xfrm>
              <a:off x="0" y="-66675"/>
              <a:ext cx="798592" cy="264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70"/>
                </a:lnSpc>
              </a:pPr>
              <a:r>
                <a:rPr lang="en-US" sz="1012" spc="14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Cod POD: 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813098" y="-66675"/>
              <a:ext cx="1414424" cy="264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70"/>
                </a:lnSpc>
              </a:pPr>
              <a:r>
                <a:rPr lang="en-US" sz="1012" spc="14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RO001E123456789</a:t>
              </a:r>
            </a:p>
          </p:txBody>
        </p:sp>
      </p:grpSp>
      <p:sp>
        <p:nvSpPr>
          <p:cNvPr id="100" name="TextBox 100"/>
          <p:cNvSpPr txBox="1"/>
          <p:nvPr/>
        </p:nvSpPr>
        <p:spPr>
          <a:xfrm>
            <a:off x="5287709" y="4700975"/>
            <a:ext cx="258812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15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De la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5167174" y="5175859"/>
            <a:ext cx="607814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01/01/2026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5715455" y="4433464"/>
            <a:ext cx="414040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14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Interval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6236324" y="4700975"/>
            <a:ext cx="379809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12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Pana la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6172816" y="5175859"/>
            <a:ext cx="633264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31/01/2 026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7007232" y="4700975"/>
            <a:ext cx="86618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M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7307988" y="4615250"/>
            <a:ext cx="64591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E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543719" y="4700975"/>
            <a:ext cx="148977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34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AC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8037253" y="4700975"/>
            <a:ext cx="318492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19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Initial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8126326" y="5175859"/>
            <a:ext cx="478482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22296.00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8912950" y="4615250"/>
            <a:ext cx="259407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2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Final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8978791" y="5175859"/>
            <a:ext cx="478482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22916.00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9749738" y="4700975"/>
            <a:ext cx="260896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25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MWh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9962736" y="5131152"/>
            <a:ext cx="351383" cy="20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4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15.500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9961557" y="5374815"/>
            <a:ext cx="376833" cy="20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4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15. 500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10688517" y="5175859"/>
            <a:ext cx="414933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8518.00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11530666" y="5175859"/>
            <a:ext cx="414933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8640.00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10939151" y="4347739"/>
            <a:ext cx="1336774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14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Energie reactiva inductiva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10604412" y="4615250"/>
            <a:ext cx="335459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9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Initial 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11475586" y="4615250"/>
            <a:ext cx="278309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9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Final 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12255502" y="4615250"/>
            <a:ext cx="338138" cy="2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6"/>
              </a:lnSpc>
            </a:pPr>
            <a:r>
              <a:rPr lang="en-US" sz="914" b="1" spc="9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MVArh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2651377" y="5118709"/>
            <a:ext cx="287982" cy="20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4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3.050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12629188" y="5359262"/>
            <a:ext cx="289024" cy="20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4"/>
              </a:lnSpc>
            </a:pPr>
            <a:r>
              <a:rPr lang="en-US" sz="914" b="1" spc="8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3.050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12650768" y="5589903"/>
            <a:ext cx="287982" cy="23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8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13562949" y="5175859"/>
            <a:ext cx="224433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14417623" y="5175859"/>
            <a:ext cx="224433" cy="14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0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15214233" y="5118709"/>
            <a:ext cx="287982" cy="20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4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15185071" y="5359262"/>
            <a:ext cx="313283" cy="20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4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0.00 0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15213624" y="5589903"/>
            <a:ext cx="287982" cy="23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8"/>
              </a:lnSpc>
            </a:pPr>
            <a:r>
              <a:rPr lang="en-US" sz="914" b="1" spc="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13461894" y="4385839"/>
            <a:ext cx="1390501" cy="18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5"/>
              </a:lnSpc>
            </a:pPr>
            <a:r>
              <a:rPr lang="en-US" sz="914" b="1" spc="15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Energie reactiva capacitiva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13204622" y="4614020"/>
            <a:ext cx="342900" cy="23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5"/>
              </a:lnSpc>
            </a:pPr>
            <a:r>
              <a:rPr lang="en-US" sz="914" b="1" spc="1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Initial 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14079411" y="4614020"/>
            <a:ext cx="283815" cy="23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5"/>
              </a:lnSpc>
            </a:pPr>
            <a:r>
              <a:rPr lang="en-US" sz="914" b="1" spc="1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Final 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14862775" y="4614020"/>
            <a:ext cx="342751" cy="239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5"/>
              </a:lnSpc>
            </a:pPr>
            <a:r>
              <a:rPr lang="en-US" sz="914" b="1" spc="16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MVArh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2782062" y="962188"/>
            <a:ext cx="2905073" cy="229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sz="1371" spc="20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Cooperativadeenergie Furnizare S.R.L.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2775841" y="8297601"/>
            <a:ext cx="177226" cy="179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0"/>
              </a:lnSpc>
            </a:pPr>
            <a:r>
              <a:rPr lang="en-US" sz="1028" spc="17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1/2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3348190" y="6439611"/>
            <a:ext cx="499318" cy="475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92"/>
              </a:lnSpc>
            </a:pPr>
            <a:r>
              <a:rPr lang="en-US" sz="1028" b="1" spc="12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Pretx1 Pretx3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4673302" y="6100820"/>
            <a:ext cx="1268909" cy="26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7"/>
              </a:lnSpc>
            </a:pPr>
            <a:r>
              <a:rPr lang="en-US" sz="1028" b="1" spc="10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Cantitate EA facturata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4830906" y="6401511"/>
            <a:ext cx="716756" cy="26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7"/>
              </a:lnSpc>
            </a:pPr>
            <a:r>
              <a:rPr lang="en-US" sz="1028" b="1" spc="13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15.500 MWh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6607936" y="6100820"/>
            <a:ext cx="1323975" cy="265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7"/>
              </a:lnSpc>
            </a:pPr>
            <a:r>
              <a:rPr lang="en-US" sz="1028" b="1" spc="11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Cantitate ERI facturata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7228149" y="6401511"/>
            <a:ext cx="789481" cy="51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67"/>
              </a:lnSpc>
            </a:pPr>
            <a:r>
              <a:rPr lang="en-US" sz="1028" b="1" spc="13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 MVArh</a:t>
            </a:r>
          </a:p>
          <a:p>
            <a:pPr algn="just">
              <a:lnSpc>
                <a:spcPts val="1616"/>
              </a:lnSpc>
            </a:pPr>
            <a:r>
              <a:rPr lang="en-US" sz="1028" b="1" spc="11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 MVArh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8889193" y="6401511"/>
            <a:ext cx="789481" cy="51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67"/>
              </a:lnSpc>
            </a:pPr>
            <a:r>
              <a:rPr lang="en-US" sz="1028" b="1" spc="13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 MVArh</a:t>
            </a:r>
          </a:p>
          <a:p>
            <a:pPr algn="just">
              <a:lnSpc>
                <a:spcPts val="1616"/>
              </a:lnSpc>
            </a:pPr>
            <a:r>
              <a:rPr lang="en-US" sz="1028" b="1" spc="11">
                <a:solidFill>
                  <a:srgbClr val="000000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0.000 MVArh</a:t>
            </a:r>
          </a:p>
        </p:txBody>
      </p:sp>
      <p:grpSp>
        <p:nvGrpSpPr>
          <p:cNvPr id="141" name="Group 141"/>
          <p:cNvGrpSpPr/>
          <p:nvPr/>
        </p:nvGrpSpPr>
        <p:grpSpPr>
          <a:xfrm>
            <a:off x="2815436" y="2359223"/>
            <a:ext cx="3210049" cy="155323"/>
            <a:chOff x="0" y="0"/>
            <a:chExt cx="4280066" cy="207098"/>
          </a:xfrm>
        </p:grpSpPr>
        <p:sp>
          <p:nvSpPr>
            <p:cNvPr id="142" name="TextBox 142"/>
            <p:cNvSpPr txBox="1"/>
            <p:nvPr/>
          </p:nvSpPr>
          <p:spPr>
            <a:xfrm>
              <a:off x="0" y="-45978"/>
              <a:ext cx="2047029" cy="2359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80"/>
                </a:lnSpc>
              </a:pPr>
              <a:r>
                <a:rPr lang="en-US" sz="914" spc="12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Interval citire de regularizare: </a:t>
              </a:r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2411280" y="-28575"/>
              <a:ext cx="1868786" cy="2356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40"/>
                </a:lnSpc>
              </a:pPr>
              <a:r>
                <a:rPr lang="en-US" sz="1028" spc="14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01.01.2026 - 31.01.2026</a:t>
              </a:r>
            </a:p>
          </p:txBody>
        </p:sp>
      </p:grpSp>
      <p:grpSp>
        <p:nvGrpSpPr>
          <p:cNvPr id="144" name="Group 144"/>
          <p:cNvGrpSpPr/>
          <p:nvPr/>
        </p:nvGrpSpPr>
        <p:grpSpPr>
          <a:xfrm rot="-10800000">
            <a:off x="6953105" y="5668410"/>
            <a:ext cx="3538077" cy="2808603"/>
            <a:chOff x="0" y="0"/>
            <a:chExt cx="53283384" cy="42297525"/>
          </a:xfrm>
        </p:grpSpPr>
        <p:sp>
          <p:nvSpPr>
            <p:cNvPr id="145" name="Freeform 145"/>
            <p:cNvSpPr/>
            <p:nvPr/>
          </p:nvSpPr>
          <p:spPr>
            <a:xfrm>
              <a:off x="687070" y="256476"/>
              <a:ext cx="51858442" cy="41779674"/>
            </a:xfrm>
            <a:custGeom>
              <a:avLst/>
              <a:gdLst/>
              <a:ahLst/>
              <a:cxnLst/>
              <a:rect l="l" t="t" r="r" b="b"/>
              <a:pathLst>
                <a:path w="51858442" h="41779674">
                  <a:moveTo>
                    <a:pt x="51855906" y="41657508"/>
                  </a:moveTo>
                  <a:cubicBezTo>
                    <a:pt x="51836856" y="41652429"/>
                    <a:pt x="51817806" y="41643540"/>
                    <a:pt x="51798756" y="41642269"/>
                  </a:cubicBezTo>
                  <a:cubicBezTo>
                    <a:pt x="51733985" y="41638458"/>
                    <a:pt x="51669213" y="41635919"/>
                    <a:pt x="51604442" y="41637190"/>
                  </a:cubicBezTo>
                  <a:cubicBezTo>
                    <a:pt x="50833553" y="41651158"/>
                    <a:pt x="12893199" y="41667669"/>
                    <a:pt x="2358390" y="41680369"/>
                  </a:cubicBezTo>
                  <a:cubicBezTo>
                    <a:pt x="2042160" y="41685451"/>
                    <a:pt x="1724660" y="41689258"/>
                    <a:pt x="1409700" y="41649890"/>
                  </a:cubicBezTo>
                  <a:cubicBezTo>
                    <a:pt x="1259840" y="41630840"/>
                    <a:pt x="1112520" y="41600358"/>
                    <a:pt x="979170" y="41526701"/>
                  </a:cubicBezTo>
                  <a:cubicBezTo>
                    <a:pt x="850900" y="41455579"/>
                    <a:pt x="758190" y="41352708"/>
                    <a:pt x="727710" y="41206658"/>
                  </a:cubicBezTo>
                  <a:cubicBezTo>
                    <a:pt x="712470" y="41131729"/>
                    <a:pt x="704850" y="41052990"/>
                    <a:pt x="704850" y="40976790"/>
                  </a:cubicBezTo>
                  <a:cubicBezTo>
                    <a:pt x="704850" y="40842169"/>
                    <a:pt x="713740" y="40708819"/>
                    <a:pt x="716280" y="40574201"/>
                  </a:cubicBezTo>
                  <a:cubicBezTo>
                    <a:pt x="722630" y="40105569"/>
                    <a:pt x="728980" y="36621183"/>
                    <a:pt x="731520" y="8344095"/>
                  </a:cubicBezTo>
                  <a:cubicBezTo>
                    <a:pt x="734060" y="2691194"/>
                    <a:pt x="726440" y="2162874"/>
                    <a:pt x="697230" y="1634554"/>
                  </a:cubicBezTo>
                  <a:cubicBezTo>
                    <a:pt x="693420" y="1576134"/>
                    <a:pt x="689610" y="1517714"/>
                    <a:pt x="685800" y="1458024"/>
                  </a:cubicBezTo>
                  <a:cubicBezTo>
                    <a:pt x="690880" y="1456754"/>
                    <a:pt x="694690" y="1454214"/>
                    <a:pt x="697230" y="1454214"/>
                  </a:cubicBezTo>
                  <a:cubicBezTo>
                    <a:pt x="878840" y="1459294"/>
                    <a:pt x="1061720" y="1463104"/>
                    <a:pt x="1243330" y="1469454"/>
                  </a:cubicBezTo>
                  <a:cubicBezTo>
                    <a:pt x="1257300" y="1469454"/>
                    <a:pt x="1275080" y="1482154"/>
                    <a:pt x="1285240" y="1493584"/>
                  </a:cubicBezTo>
                  <a:cubicBezTo>
                    <a:pt x="1328420" y="1543114"/>
                    <a:pt x="1375410" y="1587564"/>
                    <a:pt x="1440180" y="1606614"/>
                  </a:cubicBezTo>
                  <a:cubicBezTo>
                    <a:pt x="1480820" y="1619314"/>
                    <a:pt x="1521460" y="1620584"/>
                    <a:pt x="1560830" y="1602804"/>
                  </a:cubicBezTo>
                  <a:cubicBezTo>
                    <a:pt x="1612900" y="1578674"/>
                    <a:pt x="1620520" y="1522794"/>
                    <a:pt x="1576070" y="1487234"/>
                  </a:cubicBezTo>
                  <a:cubicBezTo>
                    <a:pt x="1562100" y="1475804"/>
                    <a:pt x="1545590" y="1465644"/>
                    <a:pt x="1529080" y="1459294"/>
                  </a:cubicBezTo>
                  <a:cubicBezTo>
                    <a:pt x="1483360" y="1442784"/>
                    <a:pt x="1436370" y="1427544"/>
                    <a:pt x="1389380" y="1416114"/>
                  </a:cubicBezTo>
                  <a:cubicBezTo>
                    <a:pt x="1356360" y="1408494"/>
                    <a:pt x="1336040" y="1393254"/>
                    <a:pt x="1319530" y="1364044"/>
                  </a:cubicBezTo>
                  <a:cubicBezTo>
                    <a:pt x="1234440" y="1210374"/>
                    <a:pt x="1173480" y="1047814"/>
                    <a:pt x="1123950" y="880174"/>
                  </a:cubicBezTo>
                  <a:cubicBezTo>
                    <a:pt x="1052830" y="633794"/>
                    <a:pt x="986790" y="384874"/>
                    <a:pt x="918210" y="137224"/>
                  </a:cubicBezTo>
                  <a:cubicBezTo>
                    <a:pt x="910590" y="108014"/>
                    <a:pt x="900430" y="78804"/>
                    <a:pt x="889000" y="49594"/>
                  </a:cubicBezTo>
                  <a:cubicBezTo>
                    <a:pt x="878840" y="24194"/>
                    <a:pt x="864870" y="2604"/>
                    <a:pt x="833120" y="64"/>
                  </a:cubicBezTo>
                  <a:cubicBezTo>
                    <a:pt x="803910" y="-1206"/>
                    <a:pt x="787400" y="16574"/>
                    <a:pt x="773430" y="38164"/>
                  </a:cubicBezTo>
                  <a:cubicBezTo>
                    <a:pt x="763270" y="53404"/>
                    <a:pt x="754380" y="69914"/>
                    <a:pt x="745490" y="85154"/>
                  </a:cubicBezTo>
                  <a:cubicBezTo>
                    <a:pt x="581660" y="370904"/>
                    <a:pt x="417830" y="655384"/>
                    <a:pt x="256540" y="939864"/>
                  </a:cubicBezTo>
                  <a:cubicBezTo>
                    <a:pt x="177800" y="1079564"/>
                    <a:pt x="101600" y="1220534"/>
                    <a:pt x="26670" y="1362774"/>
                  </a:cubicBezTo>
                  <a:cubicBezTo>
                    <a:pt x="12700" y="1388174"/>
                    <a:pt x="8890" y="1419924"/>
                    <a:pt x="0" y="1447864"/>
                  </a:cubicBezTo>
                  <a:cubicBezTo>
                    <a:pt x="2540" y="1450404"/>
                    <a:pt x="6350" y="1451674"/>
                    <a:pt x="8890" y="1454214"/>
                  </a:cubicBezTo>
                  <a:cubicBezTo>
                    <a:pt x="17780" y="1449134"/>
                    <a:pt x="27940" y="1444054"/>
                    <a:pt x="34290" y="1437704"/>
                  </a:cubicBezTo>
                  <a:cubicBezTo>
                    <a:pt x="62230" y="1405954"/>
                    <a:pt x="91440" y="1375474"/>
                    <a:pt x="114300" y="1341184"/>
                  </a:cubicBezTo>
                  <a:cubicBezTo>
                    <a:pt x="368300" y="966534"/>
                    <a:pt x="605790" y="582994"/>
                    <a:pt x="803910" y="175324"/>
                  </a:cubicBezTo>
                  <a:cubicBezTo>
                    <a:pt x="808990" y="165164"/>
                    <a:pt x="814070" y="156274"/>
                    <a:pt x="822960" y="141034"/>
                  </a:cubicBezTo>
                  <a:cubicBezTo>
                    <a:pt x="933450" y="566484"/>
                    <a:pt x="1008380" y="993204"/>
                    <a:pt x="1211580" y="1384364"/>
                  </a:cubicBezTo>
                  <a:cubicBezTo>
                    <a:pt x="1200150" y="1384364"/>
                    <a:pt x="1192530" y="1385634"/>
                    <a:pt x="1184910" y="1384364"/>
                  </a:cubicBezTo>
                  <a:cubicBezTo>
                    <a:pt x="955040" y="1356424"/>
                    <a:pt x="723900" y="1360234"/>
                    <a:pt x="492760" y="1361504"/>
                  </a:cubicBezTo>
                  <a:cubicBezTo>
                    <a:pt x="403860" y="1362774"/>
                    <a:pt x="316230" y="1375474"/>
                    <a:pt x="227330" y="1386904"/>
                  </a:cubicBezTo>
                  <a:cubicBezTo>
                    <a:pt x="193040" y="1390714"/>
                    <a:pt x="160020" y="1405954"/>
                    <a:pt x="127000" y="1417384"/>
                  </a:cubicBezTo>
                  <a:cubicBezTo>
                    <a:pt x="120650" y="1419924"/>
                    <a:pt x="111760" y="1430084"/>
                    <a:pt x="111760" y="1437704"/>
                  </a:cubicBezTo>
                  <a:cubicBezTo>
                    <a:pt x="111760" y="1444054"/>
                    <a:pt x="121920" y="1451674"/>
                    <a:pt x="129540" y="1454214"/>
                  </a:cubicBezTo>
                  <a:cubicBezTo>
                    <a:pt x="149860" y="1459294"/>
                    <a:pt x="170180" y="1463104"/>
                    <a:pt x="189230" y="1463104"/>
                  </a:cubicBezTo>
                  <a:cubicBezTo>
                    <a:pt x="303530" y="1461834"/>
                    <a:pt x="416560" y="1459294"/>
                    <a:pt x="530860" y="1458024"/>
                  </a:cubicBezTo>
                  <a:cubicBezTo>
                    <a:pt x="548640" y="1458024"/>
                    <a:pt x="566420" y="1458024"/>
                    <a:pt x="582930" y="1458024"/>
                  </a:cubicBezTo>
                  <a:cubicBezTo>
                    <a:pt x="582930" y="1525334"/>
                    <a:pt x="581660" y="1588834"/>
                    <a:pt x="582930" y="1652334"/>
                  </a:cubicBezTo>
                  <a:cubicBezTo>
                    <a:pt x="591820" y="2015554"/>
                    <a:pt x="607060" y="2378774"/>
                    <a:pt x="610870" y="2741994"/>
                  </a:cubicBezTo>
                  <a:cubicBezTo>
                    <a:pt x="615950" y="15087697"/>
                    <a:pt x="614680" y="39869351"/>
                    <a:pt x="613410" y="40458629"/>
                  </a:cubicBezTo>
                  <a:cubicBezTo>
                    <a:pt x="613410" y="40660558"/>
                    <a:pt x="601980" y="40861219"/>
                    <a:pt x="604520" y="41063151"/>
                  </a:cubicBezTo>
                  <a:cubicBezTo>
                    <a:pt x="607060" y="41238408"/>
                    <a:pt x="664210" y="41393351"/>
                    <a:pt x="800100" y="41512729"/>
                  </a:cubicBezTo>
                  <a:cubicBezTo>
                    <a:pt x="866140" y="41571151"/>
                    <a:pt x="942340" y="41614329"/>
                    <a:pt x="1024890" y="41647351"/>
                  </a:cubicBezTo>
                  <a:cubicBezTo>
                    <a:pt x="1172210" y="41705769"/>
                    <a:pt x="1327150" y="41732440"/>
                    <a:pt x="1483360" y="41748951"/>
                  </a:cubicBezTo>
                  <a:cubicBezTo>
                    <a:pt x="1781810" y="41780701"/>
                    <a:pt x="2081530" y="41781969"/>
                    <a:pt x="2381250" y="41778158"/>
                  </a:cubicBezTo>
                  <a:cubicBezTo>
                    <a:pt x="2992120" y="41770540"/>
                    <a:pt x="50535103" y="41757840"/>
                    <a:pt x="51145974" y="41747679"/>
                  </a:cubicBezTo>
                  <a:cubicBezTo>
                    <a:pt x="51356792" y="41743869"/>
                    <a:pt x="51567613" y="41732440"/>
                    <a:pt x="51775892" y="41701958"/>
                  </a:cubicBezTo>
                  <a:cubicBezTo>
                    <a:pt x="51803835" y="41698151"/>
                    <a:pt x="51830506" y="41686719"/>
                    <a:pt x="51858442" y="41679101"/>
                  </a:cubicBezTo>
                  <a:cubicBezTo>
                    <a:pt x="51857171" y="41668940"/>
                    <a:pt x="51855906" y="41662590"/>
                    <a:pt x="51855906" y="41657508"/>
                  </a:cubicBezTo>
                  <a:close/>
                  <a:moveTo>
                    <a:pt x="1478280" y="1493584"/>
                  </a:moveTo>
                  <a:cubicBezTo>
                    <a:pt x="1487170" y="1497394"/>
                    <a:pt x="1539240" y="1517714"/>
                    <a:pt x="1536700" y="1532954"/>
                  </a:cubicBezTo>
                  <a:cubicBezTo>
                    <a:pt x="1534160" y="1548194"/>
                    <a:pt x="1483360" y="1559624"/>
                    <a:pt x="1441450" y="1544384"/>
                  </a:cubicBezTo>
                  <a:cubicBezTo>
                    <a:pt x="1398270" y="1529144"/>
                    <a:pt x="1377950" y="1489774"/>
                    <a:pt x="1372870" y="1478344"/>
                  </a:cubicBezTo>
                  <a:cubicBezTo>
                    <a:pt x="1397000" y="1477074"/>
                    <a:pt x="1436370" y="1478344"/>
                    <a:pt x="1478280" y="1493584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46" name="TextBox 146"/>
          <p:cNvSpPr txBox="1"/>
          <p:nvPr/>
        </p:nvSpPr>
        <p:spPr>
          <a:xfrm>
            <a:off x="407822" y="1073617"/>
            <a:ext cx="1738285" cy="1219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3"/>
              </a:lnSpc>
              <a:spcBef>
                <a:spcPct val="0"/>
              </a:spcBef>
            </a:pPr>
            <a:r>
              <a:rPr lang="en-US" sz="1240" b="1" spc="12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Cod POD: </a:t>
            </a:r>
            <a:r>
              <a:rPr lang="en-US" sz="1240" spc="12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Cod unic al punctului de consum, esențial pentru identificare în rețea.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292432" y="2273749"/>
            <a:ext cx="1923415" cy="971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3"/>
              </a:lnSpc>
              <a:spcBef>
                <a:spcPct val="0"/>
              </a:spcBef>
            </a:pPr>
            <a:r>
              <a:rPr lang="en-US" sz="1240" b="1" spc="12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Interval citire: </a:t>
            </a:r>
            <a:r>
              <a:rPr lang="en-US" sz="1240" spc="12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Perioada exactă de măsurare a consumului tău.</a:t>
            </a:r>
          </a:p>
        </p:txBody>
      </p:sp>
      <p:sp>
        <p:nvSpPr>
          <p:cNvPr id="148" name="TextBox 148"/>
          <p:cNvSpPr txBox="1"/>
          <p:nvPr/>
        </p:nvSpPr>
        <p:spPr>
          <a:xfrm>
            <a:off x="7314638" y="1913900"/>
            <a:ext cx="1738285" cy="1129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1"/>
              </a:lnSpc>
              <a:spcBef>
                <a:spcPct val="0"/>
              </a:spcBef>
            </a:pPr>
            <a:r>
              <a:rPr lang="en-US" sz="1140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Perioada transmitere index: </a:t>
            </a:r>
            <a:r>
              <a:rPr lang="en-US" sz="1140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Când trebuie trimis indexul contorului pentru autocitire.</a:t>
            </a:r>
          </a:p>
        </p:txBody>
      </p:sp>
      <p:sp>
        <p:nvSpPr>
          <p:cNvPr id="149" name="TextBox 149"/>
          <p:cNvSpPr txBox="1"/>
          <p:nvPr/>
        </p:nvSpPr>
        <p:spPr>
          <a:xfrm>
            <a:off x="13102972" y="1075788"/>
            <a:ext cx="2629303" cy="477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3"/>
              </a:lnSpc>
              <a:spcBef>
                <a:spcPct val="0"/>
              </a:spcBef>
            </a:pPr>
            <a:r>
              <a:rPr lang="en-US" sz="1209" b="1" spc="12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Nivel tensiune: </a:t>
            </a:r>
            <a:r>
              <a:rPr lang="en-US" sz="1209" spc="12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Tensiunea rețelei: IT/JT/MT – influențează tarifele.</a:t>
            </a:r>
          </a:p>
        </p:txBody>
      </p:sp>
      <p:sp>
        <p:nvSpPr>
          <p:cNvPr id="150" name="TextBox 150"/>
          <p:cNvSpPr txBox="1"/>
          <p:nvPr/>
        </p:nvSpPr>
        <p:spPr>
          <a:xfrm>
            <a:off x="4079724" y="2986086"/>
            <a:ext cx="1645538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Interval citire: 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Perioada exactă de măsurare a consumului tău.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6025485" y="3015458"/>
            <a:ext cx="1826513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Tip citire index: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 M-citit agent, E=estimat, AC=autocitire – metoda măsurării</a:t>
            </a: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9315659" y="2726193"/>
            <a:ext cx="1645538" cy="118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Energie activă (indexul): 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Index final -index inițial x constantă = consumul tău real.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11817346" y="2929300"/>
            <a:ext cx="2600277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Energie reactivă (inductivă/capacitivă): 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Consum auxiliar echipamente, fără plată dacă echilibrată.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9916099" y="8419864"/>
            <a:ext cx="2162198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Pierderi: 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Corecție obligatorie pentru pierderi tehnice în retea-nu apare pe contor.</a:t>
            </a:r>
          </a:p>
        </p:txBody>
      </p:sp>
      <p:sp>
        <p:nvSpPr>
          <p:cNvPr id="155" name="TextBox 155"/>
          <p:cNvSpPr txBox="1"/>
          <p:nvPr/>
        </p:nvSpPr>
        <p:spPr>
          <a:xfrm>
            <a:off x="6129495" y="7375614"/>
            <a:ext cx="3088537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Reactivă cu plată: 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Energia reactivă neechilibrată – penalizată în factură cu tarife fixe stabilite de ANRE și achitată către Operatorul de distribuție.</a:t>
            </a:r>
          </a:p>
        </p:txBody>
      </p:sp>
      <p:sp>
        <p:nvSpPr>
          <p:cNvPr id="156" name="TextBox 156"/>
          <p:cNvSpPr txBox="1"/>
          <p:nvPr/>
        </p:nvSpPr>
        <p:spPr>
          <a:xfrm>
            <a:off x="1777763" y="3368641"/>
            <a:ext cx="1645538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Serie contor: 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Numărul unic de identificare al contorului tău.</a:t>
            </a:r>
          </a:p>
        </p:txBody>
      </p:sp>
      <p:sp>
        <p:nvSpPr>
          <p:cNvPr id="157" name="TextBox 157"/>
          <p:cNvSpPr txBox="1"/>
          <p:nvPr/>
        </p:nvSpPr>
        <p:spPr>
          <a:xfrm>
            <a:off x="292432" y="4839574"/>
            <a:ext cx="1885315" cy="94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  <a:spcBef>
                <a:spcPct val="0"/>
              </a:spcBef>
            </a:pPr>
            <a:r>
              <a:rPr lang="en-US" sz="1174" b="1" spc="11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Constantă:</a:t>
            </a:r>
            <a:r>
              <a:rPr lang="en-US" sz="1174" spc="11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 Înmulțește rotațiile contorului cu kWh reali pentru măsurare exactă.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251181" y="5971547"/>
            <a:ext cx="2051568" cy="100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2"/>
              </a:lnSpc>
              <a:spcBef>
                <a:spcPct val="0"/>
              </a:spcBef>
            </a:pPr>
            <a:r>
              <a:rPr lang="en-US" sz="1264" b="1" spc="12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Cantitate estimată anterior: </a:t>
            </a:r>
            <a:r>
              <a:rPr lang="en-US" sz="1264" spc="12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Consumul presupus luna trecută, acum ajustat precis.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13117485" y="6432882"/>
            <a:ext cx="4824175" cy="181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1500" b="1" spc="15">
                <a:solidFill>
                  <a:srgbClr val="48484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Notă:</a:t>
            </a:r>
          </a:p>
          <a:p>
            <a:pPr marL="324051" lvl="1" indent="-162025" algn="just">
              <a:lnSpc>
                <a:spcPts val="2436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15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Pe această factură, cantitățile de energie sunt exprimate în MWh (megawat-oră).</a:t>
            </a:r>
          </a:p>
          <a:p>
            <a:pPr marL="324051" lvl="1" indent="-162025" algn="just">
              <a:lnSpc>
                <a:spcPts val="2436"/>
              </a:lnSpc>
              <a:spcBef>
                <a:spcPct val="0"/>
              </a:spcBef>
              <a:buFont typeface="Arial"/>
              <a:buChar char="•"/>
            </a:pPr>
            <a:r>
              <a:rPr lang="en-US" sz="1500" spc="15">
                <a:solidFill>
                  <a:srgbClr val="484848"/>
                </a:solidFill>
                <a:latin typeface="Montserrat"/>
                <a:ea typeface="Montserrat"/>
                <a:cs typeface="Montserrat"/>
                <a:sym typeface="Montserrat"/>
              </a:rPr>
              <a:t>Pe alte facturi, aceleași cantități pot apărea în kWh (kilowatt-oră), unde 1 MWh = 1.000 kWh.</a:t>
            </a:r>
          </a:p>
          <a:p>
            <a:pPr algn="just">
              <a:lnSpc>
                <a:spcPts val="2436"/>
              </a:lnSpc>
              <a:spcBef>
                <a:spcPct val="0"/>
              </a:spcBef>
            </a:pPr>
            <a:endParaRPr lang="en-US" sz="1500" spc="15">
              <a:solidFill>
                <a:srgbClr val="48484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4837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BE6D3-A255-8007-45C6-2E1C12CE0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025FE7-B1C5-1F38-9B73-532BA7F3C041}"/>
              </a:ext>
            </a:extLst>
          </p:cNvPr>
          <p:cNvGrpSpPr/>
          <p:nvPr/>
        </p:nvGrpSpPr>
        <p:grpSpPr>
          <a:xfrm>
            <a:off x="0" y="0"/>
            <a:ext cx="8987199" cy="10287000"/>
            <a:chOff x="0" y="0"/>
            <a:chExt cx="2366999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745AA76-FD15-CDC6-225E-866C8619DFF7}"/>
                </a:ext>
              </a:extLst>
            </p:cNvPr>
            <p:cNvSpPr/>
            <p:nvPr/>
          </p:nvSpPr>
          <p:spPr>
            <a:xfrm>
              <a:off x="0" y="0"/>
              <a:ext cx="2366999" cy="2709333"/>
            </a:xfrm>
            <a:custGeom>
              <a:avLst/>
              <a:gdLst/>
              <a:ahLst/>
              <a:cxnLst/>
              <a:rect l="l" t="t" r="r" b="b"/>
              <a:pathLst>
                <a:path w="2366999" h="2709333">
                  <a:moveTo>
                    <a:pt x="0" y="0"/>
                  </a:moveTo>
                  <a:lnTo>
                    <a:pt x="2366999" y="0"/>
                  </a:lnTo>
                  <a:lnTo>
                    <a:pt x="236699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FAE91B1-A684-1487-D922-AE9C4848C5BF}"/>
                </a:ext>
              </a:extLst>
            </p:cNvPr>
            <p:cNvSpPr txBox="1"/>
            <p:nvPr/>
          </p:nvSpPr>
          <p:spPr>
            <a:xfrm>
              <a:off x="0" y="-28575"/>
              <a:ext cx="2366999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0DD14859-29AA-A53D-EECF-9806F3701939}"/>
              </a:ext>
            </a:extLst>
          </p:cNvPr>
          <p:cNvSpPr/>
          <p:nvPr/>
        </p:nvSpPr>
        <p:spPr>
          <a:xfrm rot="3116505">
            <a:off x="14569603" y="-1948271"/>
            <a:ext cx="4819049" cy="4898653"/>
          </a:xfrm>
          <a:custGeom>
            <a:avLst/>
            <a:gdLst/>
            <a:ahLst/>
            <a:cxnLst/>
            <a:rect l="l" t="t" r="r" b="b"/>
            <a:pathLst>
              <a:path w="4819049" h="4898653">
                <a:moveTo>
                  <a:pt x="0" y="0"/>
                </a:moveTo>
                <a:lnTo>
                  <a:pt x="4819049" y="0"/>
                </a:lnTo>
                <a:lnTo>
                  <a:pt x="4819049" y="4898652"/>
                </a:lnTo>
                <a:lnTo>
                  <a:pt x="0" y="48986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FE6974B-8C8F-02E3-A250-E3762644BFB5}"/>
              </a:ext>
            </a:extLst>
          </p:cNvPr>
          <p:cNvSpPr/>
          <p:nvPr/>
        </p:nvSpPr>
        <p:spPr>
          <a:xfrm>
            <a:off x="10161407" y="1496778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771DA36-6B26-2F15-A7D8-545BB6D867FD}"/>
              </a:ext>
            </a:extLst>
          </p:cNvPr>
          <p:cNvSpPr txBox="1"/>
          <p:nvPr/>
        </p:nvSpPr>
        <p:spPr>
          <a:xfrm>
            <a:off x="10981333" y="1869827"/>
            <a:ext cx="6561446" cy="46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POD + num</a:t>
            </a:r>
            <a:r>
              <a:rPr lang="pt-BR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ă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r contract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confirmat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19DCCFE-A3FE-1D27-7440-CC772D0EA835}"/>
              </a:ext>
            </a:extLst>
          </p:cNvPr>
          <p:cNvSpPr/>
          <p:nvPr/>
        </p:nvSpPr>
        <p:spPr>
          <a:xfrm>
            <a:off x="10137890" y="2413637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2B6A329-7E97-C9BF-7A51-09E40BFFCA5F}"/>
              </a:ext>
            </a:extLst>
          </p:cNvPr>
          <p:cNvSpPr txBox="1"/>
          <p:nvPr/>
        </p:nvSpPr>
        <p:spPr>
          <a:xfrm>
            <a:off x="10981333" y="2663717"/>
            <a:ext cx="6561446" cy="46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es-E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Serie </a:t>
            </a:r>
            <a:r>
              <a:rPr lang="es-E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contor</a:t>
            </a:r>
            <a:r>
              <a:rPr lang="es-E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: </a:t>
            </a:r>
            <a:r>
              <a:rPr lang="es-E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număr</a:t>
            </a:r>
            <a:r>
              <a:rPr lang="es-E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s-E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unic</a:t>
            </a:r>
            <a:r>
              <a:rPr lang="es-E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s-E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aparat</a:t>
            </a:r>
            <a:r>
              <a:rPr lang="es-E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711D4D6-C597-F2FA-3CF8-68E48731FC5A}"/>
              </a:ext>
            </a:extLst>
          </p:cNvPr>
          <p:cNvSpPr/>
          <p:nvPr/>
        </p:nvSpPr>
        <p:spPr>
          <a:xfrm>
            <a:off x="10222555" y="3159184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7AC8785-6DE9-7604-1ADB-2B8755388C79}"/>
              </a:ext>
            </a:extLst>
          </p:cNvPr>
          <p:cNvSpPr txBox="1"/>
          <p:nvPr/>
        </p:nvSpPr>
        <p:spPr>
          <a:xfrm>
            <a:off x="10981333" y="3486586"/>
            <a:ext cx="6561446" cy="489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Constantă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contor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: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impulsuri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→ kWh</a:t>
            </a:r>
          </a:p>
        </p:txBody>
      </p:sp>
      <p:grpSp>
        <p:nvGrpSpPr>
          <p:cNvPr id="22" name="Group 22">
            <a:extLst>
              <a:ext uri="{FF2B5EF4-FFF2-40B4-BE49-F238E27FC236}">
                <a16:creationId xmlns:a16="http://schemas.microsoft.com/office/drawing/2014/main" id="{BBC9422C-ACA1-768A-52B5-B5E4AA99A37B}"/>
              </a:ext>
            </a:extLst>
          </p:cNvPr>
          <p:cNvGrpSpPr/>
          <p:nvPr/>
        </p:nvGrpSpPr>
        <p:grpSpPr>
          <a:xfrm>
            <a:off x="1028699" y="0"/>
            <a:ext cx="11880478" cy="7646116"/>
            <a:chOff x="136731" y="-2936980"/>
            <a:chExt cx="15840638" cy="10194821"/>
          </a:xfrm>
        </p:grpSpPr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20D234D1-483C-A6C4-A1E2-69E99A0C7302}"/>
                </a:ext>
              </a:extLst>
            </p:cNvPr>
            <p:cNvSpPr txBox="1"/>
            <p:nvPr/>
          </p:nvSpPr>
          <p:spPr>
            <a:xfrm>
              <a:off x="136731" y="6710682"/>
              <a:ext cx="9508037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B04289D-3791-9EB2-1090-DE264CF822E1}"/>
                </a:ext>
              </a:extLst>
            </p:cNvPr>
            <p:cNvSpPr txBox="1"/>
            <p:nvPr/>
          </p:nvSpPr>
          <p:spPr>
            <a:xfrm>
              <a:off x="2941796" y="-2936980"/>
              <a:ext cx="13035573" cy="18157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999"/>
                </a:lnSpc>
              </a:pP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Locul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de consum și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contorul</a:t>
              </a:r>
              <a:endParaRPr lang="en-US" sz="5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FEB0597-B4DB-07F0-D712-4117C830DD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25" name="Picture 24" descr="Blue text on a black background  AI-generated content may be incorrect.">
            <a:extLst>
              <a:ext uri="{FF2B5EF4-FFF2-40B4-BE49-F238E27FC236}">
                <a16:creationId xmlns:a16="http://schemas.microsoft.com/office/drawing/2014/main" id="{9912A929-3F8E-7111-1048-3BCB4CC55E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4541" y="9294937"/>
            <a:ext cx="3543300" cy="742950"/>
          </a:xfrm>
          <a:prstGeom prst="rect">
            <a:avLst/>
          </a:prstGeom>
        </p:spPr>
      </p:pic>
      <p:sp>
        <p:nvSpPr>
          <p:cNvPr id="7" name="Freeform 14">
            <a:extLst>
              <a:ext uri="{FF2B5EF4-FFF2-40B4-BE49-F238E27FC236}">
                <a16:creationId xmlns:a16="http://schemas.microsoft.com/office/drawing/2014/main" id="{E3B52D09-F0DE-B094-A7F2-6027B5C54D28}"/>
              </a:ext>
            </a:extLst>
          </p:cNvPr>
          <p:cNvSpPr/>
          <p:nvPr/>
        </p:nvSpPr>
        <p:spPr>
          <a:xfrm>
            <a:off x="10161407" y="4095912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DD994140-F032-2757-7F4B-EE03811F8638}"/>
              </a:ext>
            </a:extLst>
          </p:cNvPr>
          <p:cNvSpPr txBox="1"/>
          <p:nvPr/>
        </p:nvSpPr>
        <p:spPr>
          <a:xfrm>
            <a:off x="10981333" y="4416240"/>
            <a:ext cx="6561446" cy="46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Interval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citire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: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perioada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măsurată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C7D7D0-3F7F-684D-00B9-FD9C0606B8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95238" y="5254345"/>
            <a:ext cx="4690255" cy="47835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D030296-DC26-6E57-6F89-98CB553F20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221" y="2101589"/>
            <a:ext cx="7300357" cy="664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26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DA8900-CD52-B2E8-E125-65A1DF67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E8AEFB6-0414-7456-5DA4-1F67FBF125E4}"/>
              </a:ext>
            </a:extLst>
          </p:cNvPr>
          <p:cNvSpPr/>
          <p:nvPr/>
        </p:nvSpPr>
        <p:spPr>
          <a:xfrm rot="8738513">
            <a:off x="8414255" y="4404329"/>
            <a:ext cx="5075851" cy="1478341"/>
          </a:xfrm>
          <a:custGeom>
            <a:avLst/>
            <a:gdLst/>
            <a:ahLst/>
            <a:cxnLst/>
            <a:rect l="l" t="t" r="r" b="b"/>
            <a:pathLst>
              <a:path w="5075851" h="1478341">
                <a:moveTo>
                  <a:pt x="0" y="0"/>
                </a:moveTo>
                <a:lnTo>
                  <a:pt x="5075851" y="0"/>
                </a:lnTo>
                <a:lnTo>
                  <a:pt x="5075851" y="1478341"/>
                </a:lnTo>
                <a:lnTo>
                  <a:pt x="0" y="147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EE93497-28FB-9BE2-4028-78022D194651}"/>
              </a:ext>
            </a:extLst>
          </p:cNvPr>
          <p:cNvSpPr/>
          <p:nvPr/>
        </p:nvSpPr>
        <p:spPr>
          <a:xfrm rot="-575886">
            <a:off x="14772836" y="1606341"/>
            <a:ext cx="2974820" cy="3023959"/>
          </a:xfrm>
          <a:custGeom>
            <a:avLst/>
            <a:gdLst/>
            <a:ahLst/>
            <a:cxnLst/>
            <a:rect l="l" t="t" r="r" b="b"/>
            <a:pathLst>
              <a:path w="2974820" h="3023959">
                <a:moveTo>
                  <a:pt x="0" y="0"/>
                </a:moveTo>
                <a:lnTo>
                  <a:pt x="2974820" y="0"/>
                </a:lnTo>
                <a:lnTo>
                  <a:pt x="2974820" y="3023959"/>
                </a:lnTo>
                <a:lnTo>
                  <a:pt x="0" y="3023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AA682A4-01AA-9037-33BA-795620754E29}"/>
              </a:ext>
            </a:extLst>
          </p:cNvPr>
          <p:cNvSpPr/>
          <p:nvPr/>
        </p:nvSpPr>
        <p:spPr>
          <a:xfrm>
            <a:off x="13554406" y="1028700"/>
            <a:ext cx="601536" cy="1215224"/>
          </a:xfrm>
          <a:custGeom>
            <a:avLst/>
            <a:gdLst/>
            <a:ahLst/>
            <a:cxnLst/>
            <a:rect l="l" t="t" r="r" b="b"/>
            <a:pathLst>
              <a:path w="601536" h="1215224">
                <a:moveTo>
                  <a:pt x="0" y="0"/>
                </a:moveTo>
                <a:lnTo>
                  <a:pt x="601536" y="0"/>
                </a:lnTo>
                <a:lnTo>
                  <a:pt x="601536" y="1215224"/>
                </a:lnTo>
                <a:lnTo>
                  <a:pt x="0" y="121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E03CBA6-2F3C-D575-92E2-4D877D6608DA}"/>
              </a:ext>
            </a:extLst>
          </p:cNvPr>
          <p:cNvGrpSpPr/>
          <p:nvPr/>
        </p:nvGrpSpPr>
        <p:grpSpPr>
          <a:xfrm>
            <a:off x="3362333" y="75426"/>
            <a:ext cx="14721272" cy="2530708"/>
            <a:chOff x="2972475" y="-1865992"/>
            <a:chExt cx="19628362" cy="3374276"/>
          </a:xfrm>
        </p:grpSpPr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89EF9FC-E8EC-9F4B-49F7-8E7E9753ED5F}"/>
                </a:ext>
              </a:extLst>
            </p:cNvPr>
            <p:cNvSpPr txBox="1"/>
            <p:nvPr/>
          </p:nvSpPr>
          <p:spPr>
            <a:xfrm>
              <a:off x="3111148" y="-1865992"/>
              <a:ext cx="17868869" cy="17387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1400"/>
                </a:lnSpc>
              </a:pP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Indexul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și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tipuri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de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citire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a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datelor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măsurate</a:t>
              </a:r>
              <a:endParaRPr lang="en-US" sz="5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76E201A-EFE5-4F1C-B8EB-3ED5CADA05D6}"/>
                </a:ext>
              </a:extLst>
            </p:cNvPr>
            <p:cNvSpPr txBox="1"/>
            <p:nvPr/>
          </p:nvSpPr>
          <p:spPr>
            <a:xfrm>
              <a:off x="2972475" y="364723"/>
              <a:ext cx="19628362" cy="11435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Indexul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contorului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consemnează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detaliu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valorile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măsurate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inițial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și final pe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aparat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,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iar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tipul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citirii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precizează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modul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efectiv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de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înregistrare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datelor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.</a:t>
              </a:r>
              <a:endParaRPr lang="en-US" sz="2450" u="none" strike="noStrike">
                <a:solidFill>
                  <a:srgbClr val="0E1411"/>
                </a:solidFill>
                <a:latin typeface="Open Sauce"/>
                <a:ea typeface="+mn-lt"/>
                <a:cs typeface="+mn-lt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DCF53F27-7B24-A2DD-C7CB-BC0A089D5E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14" name="Picture 13" descr="Blue text on a black background  AI-generated content may be incorrect.">
            <a:extLst>
              <a:ext uri="{FF2B5EF4-FFF2-40B4-BE49-F238E27FC236}">
                <a16:creationId xmlns:a16="http://schemas.microsoft.com/office/drawing/2014/main" id="{56E4DBBD-7E68-8295-9608-5DC85678AE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690" y="9300893"/>
            <a:ext cx="3543300" cy="742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932FC5-BFF5-77DD-D3D2-680141478FCE}"/>
              </a:ext>
            </a:extLst>
          </p:cNvPr>
          <p:cNvSpPr txBox="1"/>
          <p:nvPr/>
        </p:nvSpPr>
        <p:spPr>
          <a:xfrm>
            <a:off x="623888" y="3234742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000" b="1">
                <a:latin typeface="Open Sauce" panose="020B0604020202020204" charset="0"/>
              </a:rPr>
              <a:t>Index </a:t>
            </a:r>
            <a:r>
              <a:rPr lang="en-GB" sz="2000" b="1" err="1">
                <a:latin typeface="Open Sauce" panose="020B0604020202020204" charset="0"/>
              </a:rPr>
              <a:t>inițial</a:t>
            </a:r>
            <a:r>
              <a:rPr lang="en-GB" sz="2000" b="1">
                <a:latin typeface="Open Sauce" panose="020B0604020202020204" charset="0"/>
              </a:rPr>
              <a:t>/final: </a:t>
            </a:r>
            <a:r>
              <a:rPr lang="en-GB" sz="2000" b="1" err="1">
                <a:latin typeface="Open Sauce" panose="020B0604020202020204" charset="0"/>
              </a:rPr>
              <a:t>valori</a:t>
            </a:r>
            <a:r>
              <a:rPr lang="en-GB" sz="2000" b="1">
                <a:latin typeface="Open Sauce" panose="020B0604020202020204" charset="0"/>
              </a:rPr>
              <a:t> </a:t>
            </a:r>
            <a:r>
              <a:rPr lang="en-GB" sz="2000" b="1" err="1">
                <a:latin typeface="Open Sauce" panose="020B0604020202020204" charset="0"/>
              </a:rPr>
              <a:t>contor</a:t>
            </a:r>
            <a:endParaRPr lang="en-GB" sz="2000" b="1">
              <a:latin typeface="Open Sauce" panose="020B060402020202020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b="1">
                <a:latin typeface="Open Sauce" panose="020B0604020202020204" charset="0"/>
              </a:rPr>
              <a:t> Tip </a:t>
            </a:r>
            <a:r>
              <a:rPr lang="en-GB" sz="2000" b="1" err="1">
                <a:latin typeface="Open Sauce" panose="020B0604020202020204" charset="0"/>
              </a:rPr>
              <a:t>citire</a:t>
            </a:r>
            <a:r>
              <a:rPr lang="en-GB" sz="2000" b="1">
                <a:latin typeface="Open Sauce" panose="020B0604020202020204" charset="0"/>
              </a:rPr>
              <a:t>: M (</a:t>
            </a:r>
            <a:r>
              <a:rPr lang="en-GB" sz="2000" b="1" err="1">
                <a:latin typeface="Open Sauce" panose="020B0604020202020204" charset="0"/>
              </a:rPr>
              <a:t>măsurat</a:t>
            </a:r>
            <a:r>
              <a:rPr lang="en-GB" sz="2000" b="1">
                <a:latin typeface="Open Sauce" panose="020B0604020202020204" charset="0"/>
              </a:rPr>
              <a:t>)/E (</a:t>
            </a:r>
            <a:r>
              <a:rPr lang="en-GB" sz="2000" b="1" err="1">
                <a:latin typeface="Open Sauce" panose="020B0604020202020204" charset="0"/>
              </a:rPr>
              <a:t>estimat</a:t>
            </a:r>
            <a:r>
              <a:rPr lang="en-GB" sz="2000" b="1">
                <a:latin typeface="Open Sauce" panose="020B0604020202020204" charset="0"/>
              </a:rPr>
              <a:t>)/AC (</a:t>
            </a:r>
            <a:r>
              <a:rPr lang="en-GB" sz="2000" b="1" err="1">
                <a:latin typeface="Open Sauce" panose="020B0604020202020204" charset="0"/>
              </a:rPr>
              <a:t>autocitit</a:t>
            </a:r>
            <a:r>
              <a:rPr lang="en-GB" sz="2000" b="1">
                <a:latin typeface="Open Sauce" panose="020B0604020202020204" charset="0"/>
              </a:rPr>
              <a:t>)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000" b="1">
                <a:latin typeface="Open Sauce" panose="020B0604020202020204" charset="0"/>
              </a:rPr>
              <a:t> </a:t>
            </a:r>
            <a:r>
              <a:rPr lang="en-GB" sz="2000" b="1" err="1">
                <a:latin typeface="Open Sauce" panose="020B0604020202020204" charset="0"/>
              </a:rPr>
              <a:t>Consum</a:t>
            </a:r>
            <a:r>
              <a:rPr lang="en-GB" sz="2000" b="1">
                <a:latin typeface="Open Sauce" panose="020B0604020202020204" charset="0"/>
              </a:rPr>
              <a:t> = final - </a:t>
            </a:r>
            <a:r>
              <a:rPr lang="en-GB" sz="2000" b="1" err="1">
                <a:latin typeface="Open Sauce" panose="020B0604020202020204" charset="0"/>
              </a:rPr>
              <a:t>inițial</a:t>
            </a:r>
            <a:r>
              <a:rPr lang="en-GB" sz="2000" b="1">
                <a:latin typeface="Open Sauce" panose="020B0604020202020204" charset="0"/>
              </a:rPr>
              <a:t> (+ </a:t>
            </a:r>
            <a:r>
              <a:rPr lang="en-GB" sz="2000" b="1" err="1">
                <a:latin typeface="Open Sauce" panose="020B0604020202020204" charset="0"/>
              </a:rPr>
              <a:t>constantă</a:t>
            </a:r>
            <a:r>
              <a:rPr lang="en-GB" sz="2000" b="1">
                <a:latin typeface="Open Sauce" panose="020B0604020202020204" charset="0"/>
              </a:rPr>
              <a:t> </a:t>
            </a:r>
            <a:r>
              <a:rPr lang="en-GB" sz="2000" b="1" err="1">
                <a:latin typeface="Open Sauce" panose="020B0604020202020204" charset="0"/>
              </a:rPr>
              <a:t>dacă</a:t>
            </a:r>
            <a:r>
              <a:rPr lang="en-GB" sz="2000" b="1">
                <a:latin typeface="Open Sauce" panose="020B0604020202020204" charset="0"/>
              </a:rPr>
              <a:t> e </a:t>
            </a:r>
            <a:r>
              <a:rPr lang="en-GB" sz="2000" b="1" err="1">
                <a:latin typeface="Open Sauce" panose="020B0604020202020204" charset="0"/>
              </a:rPr>
              <a:t>cazul</a:t>
            </a:r>
            <a:r>
              <a:rPr lang="en-GB" sz="2000" b="1">
                <a:latin typeface="Open Sauce" panose="020B0604020202020204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E5AD20-926A-CBE4-CCE6-1DDF6DBCE7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073" y="4496829"/>
            <a:ext cx="4706520" cy="48040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5397B0-5759-77AF-DCE3-634D072869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419" y="3547999"/>
            <a:ext cx="8916476" cy="56665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849FA6-97FE-CA5D-3869-3A5528A63D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7419" y="3547999"/>
            <a:ext cx="6547181" cy="57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48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2684F-57F2-F2E9-0D6D-0EECDA89B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94F13F2-D407-2C99-AF6E-843D0D3CBB44}"/>
              </a:ext>
            </a:extLst>
          </p:cNvPr>
          <p:cNvSpPr/>
          <p:nvPr/>
        </p:nvSpPr>
        <p:spPr>
          <a:xfrm rot="8738513">
            <a:off x="8370845" y="1908750"/>
            <a:ext cx="5075851" cy="1478341"/>
          </a:xfrm>
          <a:custGeom>
            <a:avLst/>
            <a:gdLst/>
            <a:ahLst/>
            <a:cxnLst/>
            <a:rect l="l" t="t" r="r" b="b"/>
            <a:pathLst>
              <a:path w="5075851" h="1478341">
                <a:moveTo>
                  <a:pt x="0" y="0"/>
                </a:moveTo>
                <a:lnTo>
                  <a:pt x="5075851" y="0"/>
                </a:lnTo>
                <a:lnTo>
                  <a:pt x="5075851" y="1478341"/>
                </a:lnTo>
                <a:lnTo>
                  <a:pt x="0" y="147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4240B03-69FD-0963-3CB4-34B876B2F079}"/>
              </a:ext>
            </a:extLst>
          </p:cNvPr>
          <p:cNvSpPr/>
          <p:nvPr/>
        </p:nvSpPr>
        <p:spPr>
          <a:xfrm rot="-575886">
            <a:off x="4073269" y="6138058"/>
            <a:ext cx="2974820" cy="3023959"/>
          </a:xfrm>
          <a:custGeom>
            <a:avLst/>
            <a:gdLst/>
            <a:ahLst/>
            <a:cxnLst/>
            <a:rect l="l" t="t" r="r" b="b"/>
            <a:pathLst>
              <a:path w="2974820" h="3023959">
                <a:moveTo>
                  <a:pt x="0" y="0"/>
                </a:moveTo>
                <a:lnTo>
                  <a:pt x="2974820" y="0"/>
                </a:lnTo>
                <a:lnTo>
                  <a:pt x="2974820" y="3023959"/>
                </a:lnTo>
                <a:lnTo>
                  <a:pt x="0" y="30239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5ABAB0F-B729-CB1F-CCE1-798227C235ED}"/>
              </a:ext>
            </a:extLst>
          </p:cNvPr>
          <p:cNvSpPr/>
          <p:nvPr/>
        </p:nvSpPr>
        <p:spPr>
          <a:xfrm>
            <a:off x="13554406" y="1028700"/>
            <a:ext cx="601536" cy="1215224"/>
          </a:xfrm>
          <a:custGeom>
            <a:avLst/>
            <a:gdLst/>
            <a:ahLst/>
            <a:cxnLst/>
            <a:rect l="l" t="t" r="r" b="b"/>
            <a:pathLst>
              <a:path w="601536" h="1215224">
                <a:moveTo>
                  <a:pt x="0" y="0"/>
                </a:moveTo>
                <a:lnTo>
                  <a:pt x="601536" y="0"/>
                </a:lnTo>
                <a:lnTo>
                  <a:pt x="601536" y="1215224"/>
                </a:lnTo>
                <a:lnTo>
                  <a:pt x="0" y="1215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6DF10E1-A0BC-482C-23DC-FB066FCD1435}"/>
              </a:ext>
            </a:extLst>
          </p:cNvPr>
          <p:cNvGrpSpPr/>
          <p:nvPr/>
        </p:nvGrpSpPr>
        <p:grpSpPr>
          <a:xfrm>
            <a:off x="2210354" y="256822"/>
            <a:ext cx="12226408" cy="2686003"/>
            <a:chOff x="1594282" y="-1738879"/>
            <a:chExt cx="16301875" cy="3581336"/>
          </a:xfrm>
        </p:grpSpPr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2BB8AE5-90D5-1657-3C8E-FC37A2E32716}"/>
                </a:ext>
              </a:extLst>
            </p:cNvPr>
            <p:cNvSpPr txBox="1"/>
            <p:nvPr/>
          </p:nvSpPr>
          <p:spPr>
            <a:xfrm>
              <a:off x="1880990" y="-1738879"/>
              <a:ext cx="10239324" cy="1738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400"/>
                </a:lnSpc>
              </a:pP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Energia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reactivă</a:t>
              </a:r>
              <a:endParaRPr lang="en-US" sz="5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930A25E1-1A21-2014-08CF-5E6C5113762A}"/>
                </a:ext>
              </a:extLst>
            </p:cNvPr>
            <p:cNvSpPr txBox="1"/>
            <p:nvPr/>
          </p:nvSpPr>
          <p:spPr>
            <a:xfrm>
              <a:off x="1594282" y="100442"/>
              <a:ext cx="16301875" cy="17420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499"/>
                </a:lnSpc>
              </a:pP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Energia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reactivă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indică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detaliu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consumul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auxiliar al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echipamentelor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inductive (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motoare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,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transformatoare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),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măsurat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kVArh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,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esențial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pentru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evitarea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penalizărilor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în</a:t>
              </a:r>
              <a:r>
                <a:rPr lang="en-US" sz="2450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2450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rețea</a:t>
              </a:r>
              <a:endParaRPr lang="en-US" sz="2450" u="none" strike="noStrike">
                <a:solidFill>
                  <a:srgbClr val="0E1411"/>
                </a:solidFill>
                <a:latin typeface="Open Sauce"/>
                <a:ea typeface="+mn-lt"/>
                <a:cs typeface="+mn-lt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7405A60-D34A-9123-AC1E-9B0E5BB5B4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14" name="Picture 13" descr="Blue text on a black background  AI-generated content may be incorrect.">
            <a:extLst>
              <a:ext uri="{FF2B5EF4-FFF2-40B4-BE49-F238E27FC236}">
                <a16:creationId xmlns:a16="http://schemas.microsoft.com/office/drawing/2014/main" id="{1027AAC9-3E16-7393-728E-D6E4CCFC23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690" y="9300893"/>
            <a:ext cx="3543300" cy="742950"/>
          </a:xfrm>
          <a:prstGeom prst="rect">
            <a:avLst/>
          </a:prstGeom>
        </p:spPr>
      </p:pic>
      <p:sp>
        <p:nvSpPr>
          <p:cNvPr id="18" name="Freeform 6">
            <a:extLst>
              <a:ext uri="{FF2B5EF4-FFF2-40B4-BE49-F238E27FC236}">
                <a16:creationId xmlns:a16="http://schemas.microsoft.com/office/drawing/2014/main" id="{583313A9-FCE0-DDFF-3EC9-8D42EB31BC21}"/>
              </a:ext>
            </a:extLst>
          </p:cNvPr>
          <p:cNvSpPr/>
          <p:nvPr/>
        </p:nvSpPr>
        <p:spPr>
          <a:xfrm>
            <a:off x="744679" y="3417462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35A58BFE-3069-F65E-6D5F-59F7ED95552E}"/>
              </a:ext>
            </a:extLst>
          </p:cNvPr>
          <p:cNvSpPr/>
          <p:nvPr/>
        </p:nvSpPr>
        <p:spPr>
          <a:xfrm>
            <a:off x="744679" y="4599374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3F439EFF-2D63-4FD0-2699-667E18DDF8BB}"/>
              </a:ext>
            </a:extLst>
          </p:cNvPr>
          <p:cNvSpPr/>
          <p:nvPr/>
        </p:nvSpPr>
        <p:spPr>
          <a:xfrm>
            <a:off x="744679" y="5590891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313E014C-6C88-34CD-4164-67C9899E6942}"/>
              </a:ext>
            </a:extLst>
          </p:cNvPr>
          <p:cNvSpPr/>
          <p:nvPr/>
        </p:nvSpPr>
        <p:spPr>
          <a:xfrm>
            <a:off x="744679" y="6798289"/>
            <a:ext cx="674113" cy="783853"/>
          </a:xfrm>
          <a:custGeom>
            <a:avLst/>
            <a:gdLst/>
            <a:ahLst/>
            <a:cxnLst/>
            <a:rect l="l" t="t" r="r" b="b"/>
            <a:pathLst>
              <a:path w="674113" h="783853">
                <a:moveTo>
                  <a:pt x="0" y="0"/>
                </a:moveTo>
                <a:lnTo>
                  <a:pt x="674113" y="0"/>
                </a:lnTo>
                <a:lnTo>
                  <a:pt x="674113" y="783853"/>
                </a:lnTo>
                <a:lnTo>
                  <a:pt x="0" y="7838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FD9E8E21-07B6-4A51-A9E0-81D66C315145}"/>
              </a:ext>
            </a:extLst>
          </p:cNvPr>
          <p:cNvSpPr txBox="1"/>
          <p:nvPr/>
        </p:nvSpPr>
        <p:spPr>
          <a:xfrm>
            <a:off x="1619895" y="3740925"/>
            <a:ext cx="9658387" cy="463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Energie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reactivă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: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efect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motoare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/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transformatoare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27" name="TextBox 8">
            <a:extLst>
              <a:ext uri="{FF2B5EF4-FFF2-40B4-BE49-F238E27FC236}">
                <a16:creationId xmlns:a16="http://schemas.microsoft.com/office/drawing/2014/main" id="{224D2B88-00BB-8A5D-BAE3-5D2586F2F7B6}"/>
              </a:ext>
            </a:extLst>
          </p:cNvPr>
          <p:cNvSpPr txBox="1"/>
          <p:nvPr/>
        </p:nvSpPr>
        <p:spPr>
          <a:xfrm>
            <a:off x="1597569" y="4922684"/>
            <a:ext cx="9658387" cy="463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00"/>
              </a:lnSpc>
            </a:pPr>
            <a:r>
              <a:rPr lang="it-IT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Impact: 0 casnici, costuri firme (limite depășite) 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4026D011-FFC1-6C30-79C8-0ECF9B44AC8A}"/>
              </a:ext>
            </a:extLst>
          </p:cNvPr>
          <p:cNvSpPr txBox="1"/>
          <p:nvPr/>
        </p:nvSpPr>
        <p:spPr>
          <a:xfrm>
            <a:off x="1614169" y="5911219"/>
            <a:ext cx="9658387" cy="463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00"/>
              </a:lnSpc>
            </a:pP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Cantitate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facturată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: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ce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intră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în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calcul</a:t>
            </a: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factură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F39490F4-5B08-E698-C30B-62D5A02DBC1D}"/>
              </a:ext>
            </a:extLst>
          </p:cNvPr>
          <p:cNvSpPr txBox="1"/>
          <p:nvPr/>
        </p:nvSpPr>
        <p:spPr>
          <a:xfrm>
            <a:off x="1614170" y="7088259"/>
            <a:ext cx="9658387" cy="463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900"/>
              </a:lnSpc>
            </a:pPr>
            <a:r>
              <a:rPr lang="it-IT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Corecții: pierderi + estimări vechi ajustate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3220F3-E7A7-4DC2-C43D-A77B8BB17A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92932" y="2547854"/>
            <a:ext cx="5480042" cy="33069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CEB095-77AC-5038-94A7-EBB11A93E2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365057" y="2602147"/>
            <a:ext cx="1262662" cy="1658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5AC76A-F0A4-A042-D7B1-0940C76EFE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7188" y="6652876"/>
            <a:ext cx="8583223" cy="31386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EFD51FC-C02E-9249-D408-C4D3A04C3A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07188" y="6659671"/>
            <a:ext cx="1660169" cy="2772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BC0D205-7E60-D4C5-89E8-A4546998D8D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815797" y="6684541"/>
            <a:ext cx="1228896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7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39250" y="7346612"/>
            <a:ext cx="6443090" cy="3430945"/>
          </a:xfrm>
          <a:custGeom>
            <a:avLst/>
            <a:gdLst/>
            <a:ahLst/>
            <a:cxnLst/>
            <a:rect l="l" t="t" r="r" b="b"/>
            <a:pathLst>
              <a:path w="6443090" h="3430945">
                <a:moveTo>
                  <a:pt x="0" y="0"/>
                </a:moveTo>
                <a:lnTo>
                  <a:pt x="6443089" y="0"/>
                </a:lnTo>
                <a:lnTo>
                  <a:pt x="6443089" y="3430945"/>
                </a:lnTo>
                <a:lnTo>
                  <a:pt x="0" y="34309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5655435"/>
            <a:chOff x="0" y="0"/>
            <a:chExt cx="4816593" cy="14894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489497"/>
            </a:xfrm>
            <a:custGeom>
              <a:avLst/>
              <a:gdLst/>
              <a:ahLst/>
              <a:cxnLst/>
              <a:rect l="l" t="t" r="r" b="b"/>
              <a:pathLst>
                <a:path w="4816592" h="1489497">
                  <a:moveTo>
                    <a:pt x="0" y="0"/>
                  </a:moveTo>
                  <a:lnTo>
                    <a:pt x="4816592" y="0"/>
                  </a:lnTo>
                  <a:lnTo>
                    <a:pt x="4816592" y="1489497"/>
                  </a:lnTo>
                  <a:lnTo>
                    <a:pt x="0" y="1489497"/>
                  </a:lnTo>
                  <a:close/>
                </a:path>
              </a:pathLst>
            </a:custGeom>
            <a:solidFill>
              <a:srgbClr val="A6BA8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15180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17" y="3496609"/>
            <a:ext cx="4013337" cy="4862862"/>
            <a:chOff x="0" y="-28575"/>
            <a:chExt cx="1354225" cy="13496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54225" cy="1321091"/>
            </a:xfrm>
            <a:custGeom>
              <a:avLst/>
              <a:gdLst/>
              <a:ahLst/>
              <a:cxnLst/>
              <a:rect l="l" t="t" r="r" b="b"/>
              <a:pathLst>
                <a:path w="1354225" h="1321091">
                  <a:moveTo>
                    <a:pt x="60227" y="0"/>
                  </a:moveTo>
                  <a:lnTo>
                    <a:pt x="1293998" y="0"/>
                  </a:lnTo>
                  <a:cubicBezTo>
                    <a:pt x="1309971" y="0"/>
                    <a:pt x="1325290" y="6345"/>
                    <a:pt x="1336585" y="17640"/>
                  </a:cubicBezTo>
                  <a:cubicBezTo>
                    <a:pt x="1347879" y="28935"/>
                    <a:pt x="1354225" y="44254"/>
                    <a:pt x="1354225" y="60227"/>
                  </a:cubicBezTo>
                  <a:lnTo>
                    <a:pt x="1354225" y="1260864"/>
                  </a:lnTo>
                  <a:cubicBezTo>
                    <a:pt x="1354225" y="1294126"/>
                    <a:pt x="1327260" y="1321091"/>
                    <a:pt x="1293998" y="1321091"/>
                  </a:cubicBezTo>
                  <a:lnTo>
                    <a:pt x="60227" y="1321091"/>
                  </a:lnTo>
                  <a:cubicBezTo>
                    <a:pt x="44254" y="1321091"/>
                    <a:pt x="28935" y="1314745"/>
                    <a:pt x="17640" y="1303451"/>
                  </a:cubicBezTo>
                  <a:cubicBezTo>
                    <a:pt x="6345" y="1292156"/>
                    <a:pt x="0" y="1276837"/>
                    <a:pt x="0" y="1260864"/>
                  </a:cubicBezTo>
                  <a:lnTo>
                    <a:pt x="0" y="60227"/>
                  </a:lnTo>
                  <a:cubicBezTo>
                    <a:pt x="0" y="26965"/>
                    <a:pt x="26965" y="0"/>
                    <a:pt x="60227" y="0"/>
                  </a:cubicBez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354225" cy="1349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868578" y="3585961"/>
            <a:ext cx="4480809" cy="4754366"/>
            <a:chOff x="0" y="0"/>
            <a:chExt cx="1354225" cy="13210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4225" cy="1321091"/>
            </a:xfrm>
            <a:custGeom>
              <a:avLst/>
              <a:gdLst/>
              <a:ahLst/>
              <a:cxnLst/>
              <a:rect l="l" t="t" r="r" b="b"/>
              <a:pathLst>
                <a:path w="1354225" h="1321091">
                  <a:moveTo>
                    <a:pt x="60227" y="0"/>
                  </a:moveTo>
                  <a:lnTo>
                    <a:pt x="1293998" y="0"/>
                  </a:lnTo>
                  <a:cubicBezTo>
                    <a:pt x="1309971" y="0"/>
                    <a:pt x="1325290" y="6345"/>
                    <a:pt x="1336585" y="17640"/>
                  </a:cubicBezTo>
                  <a:cubicBezTo>
                    <a:pt x="1347879" y="28935"/>
                    <a:pt x="1354225" y="44254"/>
                    <a:pt x="1354225" y="60227"/>
                  </a:cubicBezTo>
                  <a:lnTo>
                    <a:pt x="1354225" y="1260864"/>
                  </a:lnTo>
                  <a:cubicBezTo>
                    <a:pt x="1354225" y="1294126"/>
                    <a:pt x="1327260" y="1321091"/>
                    <a:pt x="1293998" y="1321091"/>
                  </a:cubicBezTo>
                  <a:lnTo>
                    <a:pt x="60227" y="1321091"/>
                  </a:lnTo>
                  <a:cubicBezTo>
                    <a:pt x="44254" y="1321091"/>
                    <a:pt x="28935" y="1314745"/>
                    <a:pt x="17640" y="1303451"/>
                  </a:cubicBezTo>
                  <a:cubicBezTo>
                    <a:pt x="6345" y="1292156"/>
                    <a:pt x="0" y="1276837"/>
                    <a:pt x="0" y="1260864"/>
                  </a:cubicBezTo>
                  <a:lnTo>
                    <a:pt x="0" y="60227"/>
                  </a:lnTo>
                  <a:cubicBezTo>
                    <a:pt x="0" y="26965"/>
                    <a:pt x="26965" y="0"/>
                    <a:pt x="60227" y="0"/>
                  </a:cubicBez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354225" cy="1349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36293" y="3604896"/>
            <a:ext cx="4315556" cy="4754366"/>
            <a:chOff x="0" y="0"/>
            <a:chExt cx="1354225" cy="132109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54225" cy="1321091"/>
            </a:xfrm>
            <a:custGeom>
              <a:avLst/>
              <a:gdLst/>
              <a:ahLst/>
              <a:cxnLst/>
              <a:rect l="l" t="t" r="r" b="b"/>
              <a:pathLst>
                <a:path w="1354225" h="1321091">
                  <a:moveTo>
                    <a:pt x="60227" y="0"/>
                  </a:moveTo>
                  <a:lnTo>
                    <a:pt x="1293998" y="0"/>
                  </a:lnTo>
                  <a:cubicBezTo>
                    <a:pt x="1309971" y="0"/>
                    <a:pt x="1325290" y="6345"/>
                    <a:pt x="1336585" y="17640"/>
                  </a:cubicBezTo>
                  <a:cubicBezTo>
                    <a:pt x="1347879" y="28935"/>
                    <a:pt x="1354225" y="44254"/>
                    <a:pt x="1354225" y="60227"/>
                  </a:cubicBezTo>
                  <a:lnTo>
                    <a:pt x="1354225" y="1260864"/>
                  </a:lnTo>
                  <a:cubicBezTo>
                    <a:pt x="1354225" y="1294126"/>
                    <a:pt x="1327260" y="1321091"/>
                    <a:pt x="1293998" y="1321091"/>
                  </a:cubicBezTo>
                  <a:lnTo>
                    <a:pt x="60227" y="1321091"/>
                  </a:lnTo>
                  <a:cubicBezTo>
                    <a:pt x="44254" y="1321091"/>
                    <a:pt x="28935" y="1314745"/>
                    <a:pt x="17640" y="1303451"/>
                  </a:cubicBezTo>
                  <a:cubicBezTo>
                    <a:pt x="6345" y="1292156"/>
                    <a:pt x="0" y="1276837"/>
                    <a:pt x="0" y="1260864"/>
                  </a:cubicBezTo>
                  <a:lnTo>
                    <a:pt x="0" y="60227"/>
                  </a:lnTo>
                  <a:cubicBezTo>
                    <a:pt x="0" y="26965"/>
                    <a:pt x="26965" y="0"/>
                    <a:pt x="60227" y="0"/>
                  </a:cubicBez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354225" cy="1349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558824" y="3216647"/>
            <a:ext cx="1424652" cy="1567705"/>
          </a:xfrm>
          <a:custGeom>
            <a:avLst/>
            <a:gdLst/>
            <a:ahLst/>
            <a:cxnLst/>
            <a:rect l="l" t="t" r="r" b="b"/>
            <a:pathLst>
              <a:path w="1424652" h="1567705">
                <a:moveTo>
                  <a:pt x="0" y="0"/>
                </a:moveTo>
                <a:lnTo>
                  <a:pt x="1424652" y="0"/>
                </a:lnTo>
                <a:lnTo>
                  <a:pt x="1424652" y="1567706"/>
                </a:lnTo>
                <a:lnTo>
                  <a:pt x="0" y="15677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028700" y="1137786"/>
            <a:ext cx="16004717" cy="234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03"/>
              </a:lnSpc>
            </a:pPr>
            <a:r>
              <a:rPr lang="pt-BR" sz="5086" b="1" u="none" strike="noStrike" spc="-254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Cum citim corect o factură de energie electrică-</a:t>
            </a:r>
            <a:r>
              <a:rPr lang="ro-RO" sz="5086" b="1" u="none" strike="noStrike" spc="-254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î</a:t>
            </a:r>
            <a:r>
              <a:rPr lang="pt-BR" sz="5086" b="1" u="none" strike="noStrike" spc="-254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n 4 pa</a:t>
            </a:r>
            <a:r>
              <a:rPr lang="ro-RO" sz="5086" b="1" u="none" strike="noStrike" spc="-254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ș</a:t>
            </a:r>
            <a:r>
              <a:rPr lang="pt-BR" sz="5086" b="1" u="none" strike="noStrike" spc="-254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</a:t>
            </a:r>
          </a:p>
          <a:p>
            <a:pPr marL="0" lvl="0" indent="0" algn="ctr">
              <a:lnSpc>
                <a:spcPts val="6103"/>
              </a:lnSpc>
            </a:pPr>
            <a:endParaRPr lang="en-US" sz="5086" b="1" u="none" strike="noStrike" spc="-254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436977" y="4028804"/>
            <a:ext cx="6376715" cy="1456740"/>
            <a:chOff x="-1615535" y="-201976"/>
            <a:chExt cx="8502287" cy="1942320"/>
          </a:xfrm>
        </p:grpSpPr>
        <p:sp>
          <p:nvSpPr>
            <p:cNvPr id="18" name="TextBox 18"/>
            <p:cNvSpPr txBox="1"/>
            <p:nvPr/>
          </p:nvSpPr>
          <p:spPr>
            <a:xfrm>
              <a:off x="1652531" y="-201976"/>
              <a:ext cx="5234221" cy="1130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713"/>
                </a:lnSpc>
                <a:spcBef>
                  <a:spcPct val="0"/>
                </a:spcBef>
              </a:pPr>
              <a:r>
                <a:rPr lang="en-US" sz="5594" u="none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01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-1615535" y="1122311"/>
              <a:ext cx="5234222" cy="6180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 err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Antet</a:t>
              </a:r>
              <a:endPara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3934" y="7346612"/>
            <a:ext cx="3925666" cy="687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</a:pP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Date client,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furnizor</a:t>
            </a: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, loc de consum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905952" y="4152744"/>
            <a:ext cx="6325269" cy="1831066"/>
            <a:chOff x="-367229" y="-36723"/>
            <a:chExt cx="8433691" cy="2441421"/>
          </a:xfrm>
        </p:grpSpPr>
        <p:sp>
          <p:nvSpPr>
            <p:cNvPr id="22" name="TextBox 22"/>
            <p:cNvSpPr txBox="1"/>
            <p:nvPr/>
          </p:nvSpPr>
          <p:spPr>
            <a:xfrm>
              <a:off x="-367229" y="-36723"/>
              <a:ext cx="5233670" cy="1130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713"/>
                </a:lnSpc>
                <a:spcBef>
                  <a:spcPct val="0"/>
                </a:spcBef>
              </a:pPr>
              <a:r>
                <a:rPr lang="en-US" sz="5594" u="none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02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2792" y="1119814"/>
              <a:ext cx="5233670" cy="1284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Tabel </a:t>
              </a:r>
              <a:r>
                <a:rPr lang="en-US" sz="3000" b="1" err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tarife</a:t>
              </a:r>
              <a:r>
                <a:rPr lang="en-US" sz="3000" b="1">
                  <a:solidFill>
                    <a:srgbClr val="0E1411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 si cantități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290142" y="7344247"/>
            <a:ext cx="3925253" cy="32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</a:pP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Energie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activă</a:t>
            </a: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taxe</a:t>
            </a: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 și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prețuri</a:t>
            </a:r>
            <a:endParaRPr lang="en-US" sz="1999" u="none" strike="noStrike">
              <a:solidFill>
                <a:srgbClr val="0E1411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925120" y="4152744"/>
            <a:ext cx="3925252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13"/>
              </a:lnSpc>
              <a:spcBef>
                <a:spcPct val="0"/>
              </a:spcBef>
            </a:pPr>
            <a:r>
              <a:rPr lang="en-US" sz="5594" u="none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rPr>
              <a:t>03</a:t>
            </a:r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16F4216E-5D7F-054E-61E7-3968CA52228C}"/>
              </a:ext>
            </a:extLst>
          </p:cNvPr>
          <p:cNvGrpSpPr/>
          <p:nvPr/>
        </p:nvGrpSpPr>
        <p:grpSpPr>
          <a:xfrm>
            <a:off x="13458361" y="3481565"/>
            <a:ext cx="4301786" cy="4752693"/>
            <a:chOff x="0" y="-28575"/>
            <a:chExt cx="1354225" cy="1349666"/>
          </a:xfrm>
        </p:grpSpPr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6F1F70A6-5F3A-3186-5CC5-5A41EAA1784B}"/>
                </a:ext>
              </a:extLst>
            </p:cNvPr>
            <p:cNvSpPr/>
            <p:nvPr/>
          </p:nvSpPr>
          <p:spPr>
            <a:xfrm>
              <a:off x="0" y="0"/>
              <a:ext cx="1354225" cy="1321091"/>
            </a:xfrm>
            <a:custGeom>
              <a:avLst/>
              <a:gdLst/>
              <a:ahLst/>
              <a:cxnLst/>
              <a:rect l="l" t="t" r="r" b="b"/>
              <a:pathLst>
                <a:path w="1354225" h="1321091">
                  <a:moveTo>
                    <a:pt x="60227" y="0"/>
                  </a:moveTo>
                  <a:lnTo>
                    <a:pt x="1293998" y="0"/>
                  </a:lnTo>
                  <a:cubicBezTo>
                    <a:pt x="1309971" y="0"/>
                    <a:pt x="1325290" y="6345"/>
                    <a:pt x="1336585" y="17640"/>
                  </a:cubicBezTo>
                  <a:cubicBezTo>
                    <a:pt x="1347879" y="28935"/>
                    <a:pt x="1354225" y="44254"/>
                    <a:pt x="1354225" y="60227"/>
                  </a:cubicBezTo>
                  <a:lnTo>
                    <a:pt x="1354225" y="1260864"/>
                  </a:lnTo>
                  <a:cubicBezTo>
                    <a:pt x="1354225" y="1294126"/>
                    <a:pt x="1327260" y="1321091"/>
                    <a:pt x="1293998" y="1321091"/>
                  </a:cubicBezTo>
                  <a:lnTo>
                    <a:pt x="60227" y="1321091"/>
                  </a:lnTo>
                  <a:cubicBezTo>
                    <a:pt x="44254" y="1321091"/>
                    <a:pt x="28935" y="1314745"/>
                    <a:pt x="17640" y="1303451"/>
                  </a:cubicBezTo>
                  <a:cubicBezTo>
                    <a:pt x="6345" y="1292156"/>
                    <a:pt x="0" y="1276837"/>
                    <a:pt x="0" y="1260864"/>
                  </a:cubicBezTo>
                  <a:lnTo>
                    <a:pt x="0" y="60227"/>
                  </a:lnTo>
                  <a:cubicBezTo>
                    <a:pt x="0" y="26965"/>
                    <a:pt x="26965" y="0"/>
                    <a:pt x="60227" y="0"/>
                  </a:cubicBez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9DA82397-3C18-4E07-0C0C-DADDDA244C7D}"/>
                </a:ext>
              </a:extLst>
            </p:cNvPr>
            <p:cNvSpPr txBox="1"/>
            <p:nvPr/>
          </p:nvSpPr>
          <p:spPr>
            <a:xfrm>
              <a:off x="0" y="-28575"/>
              <a:ext cx="1354225" cy="13496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5" name="TextBox 26">
            <a:extLst>
              <a:ext uri="{FF2B5EF4-FFF2-40B4-BE49-F238E27FC236}">
                <a16:creationId xmlns:a16="http://schemas.microsoft.com/office/drawing/2014/main" id="{19EA35C1-45F7-9499-6983-BD5C18902EBB}"/>
              </a:ext>
            </a:extLst>
          </p:cNvPr>
          <p:cNvSpPr txBox="1"/>
          <p:nvPr/>
        </p:nvSpPr>
        <p:spPr>
          <a:xfrm>
            <a:off x="16171543" y="4150392"/>
            <a:ext cx="3925253" cy="85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13"/>
              </a:lnSpc>
              <a:spcBef>
                <a:spcPct val="0"/>
              </a:spcBef>
            </a:pPr>
            <a:r>
              <a:rPr lang="en-US" sz="5594" u="none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rPr>
              <a:t>0</a:t>
            </a:r>
            <a:r>
              <a:rPr lang="ro-RO" sz="5594" u="none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rPr>
              <a:t>4</a:t>
            </a:r>
            <a:endParaRPr lang="en-US" sz="5594" u="none">
              <a:solidFill>
                <a:srgbClr val="0E1411"/>
              </a:solidFill>
              <a:latin typeface="Sedgwick Ave"/>
              <a:ea typeface="Sedgwick Ave"/>
              <a:cs typeface="Sedgwick Ave"/>
              <a:sym typeface="Sedgwick Ave"/>
            </a:endParaRP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63503329-CCE3-3BFE-1D41-1E597103FEF0}"/>
              </a:ext>
            </a:extLst>
          </p:cNvPr>
          <p:cNvSpPr txBox="1"/>
          <p:nvPr/>
        </p:nvSpPr>
        <p:spPr>
          <a:xfrm>
            <a:off x="4778050" y="5020147"/>
            <a:ext cx="3925253" cy="963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</a:pPr>
            <a:r>
              <a:rPr lang="ro-RO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Proces-verbal de citire/consum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76B16651-088E-B1FB-D8FF-873651DB4355}"/>
              </a:ext>
            </a:extLst>
          </p:cNvPr>
          <p:cNvSpPr txBox="1"/>
          <p:nvPr/>
        </p:nvSpPr>
        <p:spPr>
          <a:xfrm>
            <a:off x="4879382" y="7346612"/>
            <a:ext cx="3925253" cy="687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</a:pP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Index,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contor</a:t>
            </a: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, cantități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măsurate</a:t>
            </a:r>
            <a:endParaRPr lang="en-US" sz="1999" u="none" strike="noStrike">
              <a:solidFill>
                <a:srgbClr val="0E1411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CDFE3B1-FC28-826E-B5D4-1C85428180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8" y="526964"/>
            <a:ext cx="1455265" cy="876815"/>
          </a:xfrm>
          <a:prstGeom prst="rect">
            <a:avLst/>
          </a:prstGeom>
        </p:spPr>
      </p:pic>
      <p:pic>
        <p:nvPicPr>
          <p:cNvPr id="34" name="Picture 33" descr="Blue text on a black background  AI-generated content may be incorrect.">
            <a:extLst>
              <a:ext uri="{FF2B5EF4-FFF2-40B4-BE49-F238E27FC236}">
                <a16:creationId xmlns:a16="http://schemas.microsoft.com/office/drawing/2014/main" id="{39AFBE66-549D-E6B3-CC53-A8F48C6C84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46915" y="9228068"/>
            <a:ext cx="3543300" cy="742950"/>
          </a:xfrm>
          <a:prstGeom prst="rect">
            <a:avLst/>
          </a:prstGeom>
        </p:spPr>
      </p:pic>
      <p:sp>
        <p:nvSpPr>
          <p:cNvPr id="32" name="TextBox 27">
            <a:extLst>
              <a:ext uri="{FF2B5EF4-FFF2-40B4-BE49-F238E27FC236}">
                <a16:creationId xmlns:a16="http://schemas.microsoft.com/office/drawing/2014/main" id="{1233A9A7-9F17-C2A8-A681-B5E79F7EDAA5}"/>
              </a:ext>
            </a:extLst>
          </p:cNvPr>
          <p:cNvSpPr txBox="1"/>
          <p:nvPr/>
        </p:nvSpPr>
        <p:spPr>
          <a:xfrm>
            <a:off x="13646628" y="5163543"/>
            <a:ext cx="3925253" cy="469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900"/>
              </a:lnSpc>
            </a:pPr>
            <a:r>
              <a:rPr lang="en-US" sz="3000" b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Valori de </a:t>
            </a:r>
            <a:r>
              <a:rPr lang="en-US" sz="3000" b="1" err="1">
                <a:solidFill>
                  <a:srgbClr val="0E1411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plat</a:t>
            </a:r>
            <a:r>
              <a:rPr lang="en-US" sz="3200" b="1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ă</a:t>
            </a:r>
            <a:endParaRPr lang="en-US" sz="3000" b="1">
              <a:solidFill>
                <a:srgbClr val="0E1411"/>
              </a:solidFill>
              <a:latin typeface="Open Sauce Semi-Bold"/>
              <a:ea typeface="Open Sauce Semi-Bold"/>
              <a:cs typeface="Open Sauce Semi-Bold"/>
              <a:sym typeface="Open Sauce Semi-Bold"/>
            </a:endParaRPr>
          </a:p>
        </p:txBody>
      </p:sp>
      <p:sp>
        <p:nvSpPr>
          <p:cNvPr id="38" name="TextBox 28">
            <a:extLst>
              <a:ext uri="{FF2B5EF4-FFF2-40B4-BE49-F238E27FC236}">
                <a16:creationId xmlns:a16="http://schemas.microsoft.com/office/drawing/2014/main" id="{99B3178B-7911-0280-B9A2-9F1187697BE0}"/>
              </a:ext>
            </a:extLst>
          </p:cNvPr>
          <p:cNvSpPr txBox="1"/>
          <p:nvPr/>
        </p:nvSpPr>
        <p:spPr>
          <a:xfrm>
            <a:off x="13943868" y="7344248"/>
            <a:ext cx="3925253" cy="32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9"/>
              </a:lnSpc>
            </a:pP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Solduri</a:t>
            </a: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999" u="none" strike="noStrike" err="1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intemediare</a:t>
            </a:r>
            <a:r>
              <a:rPr lang="en-US" sz="19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rPr>
              <a:t> și finale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089408"/>
            <a:chOff x="0" y="0"/>
            <a:chExt cx="4816593" cy="1077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77046"/>
            </a:xfrm>
            <a:custGeom>
              <a:avLst/>
              <a:gdLst/>
              <a:ahLst/>
              <a:cxnLst/>
              <a:rect l="l" t="t" r="r" b="b"/>
              <a:pathLst>
                <a:path w="4816592" h="1077046">
                  <a:moveTo>
                    <a:pt x="0" y="0"/>
                  </a:moveTo>
                  <a:lnTo>
                    <a:pt x="4816592" y="0"/>
                  </a:lnTo>
                  <a:lnTo>
                    <a:pt x="4816592" y="1077046"/>
                  </a:lnTo>
                  <a:lnTo>
                    <a:pt x="0" y="1077046"/>
                  </a:lnTo>
                  <a:close/>
                </a:path>
              </a:pathLst>
            </a:custGeom>
            <a:solidFill>
              <a:srgbClr val="E4F6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11056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523968"/>
            <a:ext cx="10276908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</a:pPr>
            <a:r>
              <a:rPr lang="en-US" sz="8000" u="none" strike="noStrike" spc="-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rPr>
              <a:t>Unde ne </a:t>
            </a:r>
            <a:r>
              <a:rPr lang="en-US" sz="8000" spc="-400" err="1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rPr>
              <a:t>găsi</a:t>
            </a:r>
            <a:r>
              <a:rPr lang="ro-RO" sz="8000" u="none" strike="noStrike" spc="-400">
                <a:solidFill>
                  <a:srgbClr val="0E1411"/>
                </a:solidFill>
                <a:latin typeface="Sedgwick Ave"/>
                <a:ea typeface="Sedgwick Ave"/>
                <a:cs typeface="Sedgwick Ave"/>
                <a:sym typeface="Sedgwick Ave"/>
              </a:rPr>
              <a:t>ți</a:t>
            </a:r>
            <a:endParaRPr lang="en-US" sz="8000" u="none" strike="noStrike" spc="-400">
              <a:solidFill>
                <a:srgbClr val="0E1411"/>
              </a:solidFill>
              <a:latin typeface="Sedgwick Ave"/>
              <a:ea typeface="Sedgwick Ave"/>
              <a:cs typeface="Sedgwick Ave"/>
              <a:sym typeface="Sedgwick Ave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028700" y="5143463"/>
            <a:ext cx="8115300" cy="927100"/>
            <a:chOff x="0" y="0"/>
            <a:chExt cx="10820400" cy="1236133"/>
          </a:xfrm>
        </p:grpSpPr>
        <p:sp>
          <p:nvSpPr>
            <p:cNvPr id="7" name="TextBox 7"/>
            <p:cNvSpPr txBox="1"/>
            <p:nvPr/>
          </p:nvSpPr>
          <p:spPr>
            <a:xfrm>
              <a:off x="0" y="-47625"/>
              <a:ext cx="10820400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r>
                <a:rPr lang="en-US" sz="24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Email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59858"/>
              <a:ext cx="10820400" cy="676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Office@cooperativadeenergie.com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6683959"/>
            <a:ext cx="9336587" cy="3118088"/>
            <a:chOff x="0" y="-47625"/>
            <a:chExt cx="12448783" cy="415744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47625"/>
              <a:ext cx="10820400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r>
                <a:rPr lang="en-US" sz="2499" u="none" strike="noStrike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Social media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59859"/>
              <a:ext cx="12448783" cy="35499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Bold"/>
                  <a:ea typeface="Open Sauce Bold"/>
                  <a:cs typeface="Open Sauce Bold"/>
                  <a:sym typeface="Open Sauce Bold"/>
                  <a:hlinkClick r:id="rId2"/>
                </a:rPr>
                <a:t>https://www.facebook.com/cooperativadeenergie</a:t>
              </a:r>
              <a:endParaRPr lang="en-US" sz="3000" b="1">
                <a:solidFill>
                  <a:srgbClr val="0E1411"/>
                </a:solidFill>
                <a:latin typeface="Open Sauce Bold"/>
                <a:ea typeface="Open Sauce Bold"/>
                <a:cs typeface="Open Sauce Bold"/>
                <a:sym typeface="Open Sauce Bold"/>
              </a:endParaRPr>
            </a:p>
            <a:p>
              <a:pPr marL="0" lvl="0" indent="0" algn="l">
                <a:lnSpc>
                  <a:spcPts val="4200"/>
                </a:lnSpc>
              </a:pPr>
              <a:endParaRPr lang="en-US" sz="3000" b="1">
                <a:solidFill>
                  <a:srgbClr val="0E1411"/>
                </a:solidFill>
                <a:latin typeface="Open Sauce Bold"/>
                <a:ea typeface="Open Sauce Bold"/>
                <a:cs typeface="Open Sauce Bold"/>
                <a:sym typeface="Open Sauce Bold"/>
              </a:endParaRPr>
            </a:p>
            <a:p>
              <a:pPr marL="0" lvl="0" indent="0" algn="l">
                <a:lnSpc>
                  <a:spcPts val="4200"/>
                </a:lnSpc>
              </a:pPr>
              <a:endParaRPr lang="en-US" sz="3000" b="1">
                <a:solidFill>
                  <a:srgbClr val="0E1411"/>
                </a:solidFill>
                <a:latin typeface="Open Sauce Bold"/>
                <a:ea typeface="Open Sauce Bold"/>
                <a:cs typeface="Open Sauce Bold"/>
                <a:sym typeface="Open Sauce Bold"/>
              </a:endParaRPr>
            </a:p>
            <a:p>
              <a:pPr marL="0" lvl="0" indent="0" algn="l">
                <a:lnSpc>
                  <a:spcPts val="4200"/>
                </a:lnSpc>
              </a:pPr>
              <a:endParaRPr lang="en-US" sz="3000" b="1">
                <a:solidFill>
                  <a:srgbClr val="0E1411"/>
                </a:solidFill>
                <a:latin typeface="Open Sauce Bold"/>
                <a:ea typeface="Open Sauce Bold"/>
                <a:cs typeface="Open Sauce Bold"/>
                <a:sym typeface="Open Sauce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8260174"/>
            <a:ext cx="8115300" cy="1486601"/>
            <a:chOff x="0" y="-47625"/>
            <a:chExt cx="10820400" cy="198213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47625"/>
              <a:ext cx="10820400" cy="1145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99"/>
                </a:lnSpc>
              </a:pP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  <a:p>
              <a:pPr marL="0" lvl="0" indent="0" algn="l">
                <a:lnSpc>
                  <a:spcPts val="3499"/>
                </a:lnSpc>
              </a:pPr>
              <a:r>
                <a:rPr lang="en-US" sz="2499" u="none" strike="noStrike" err="1">
                  <a:solidFill>
                    <a:srgbClr val="0E1411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Telefon</a:t>
              </a: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59859"/>
              <a:ext cx="10820400" cy="13746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>
                <a:lnSpc>
                  <a:spcPts val="4200"/>
                </a:lnSpc>
              </a:pPr>
              <a:endParaRPr lang="en-US" sz="3000" b="1">
                <a:solidFill>
                  <a:srgbClr val="0E1411"/>
                </a:solidFill>
                <a:latin typeface="Open Sauce Bold"/>
                <a:ea typeface="Open Sauce Bold"/>
                <a:cs typeface="Open Sauce Bold"/>
                <a:sym typeface="Open Sauce Bold"/>
              </a:endParaRPr>
            </a:p>
            <a:p>
              <a:pPr lvl="0">
                <a:lnSpc>
                  <a:spcPts val="4200"/>
                </a:lnSpc>
              </a:pPr>
              <a:r>
                <a:rPr lang="en-US" sz="3000" b="1">
                  <a:solidFill>
                    <a:srgbClr val="0E1411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0734 909 850</a:t>
              </a:r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0885417" y="1122196"/>
            <a:ext cx="6853098" cy="8136104"/>
            <a:chOff x="-36830" y="-1270"/>
            <a:chExt cx="6417310" cy="7618730"/>
          </a:xfrm>
        </p:grpSpPr>
        <p:sp>
          <p:nvSpPr>
            <p:cNvPr id="16" name="Freeform 16"/>
            <p:cNvSpPr/>
            <p:nvPr/>
          </p:nvSpPr>
          <p:spPr>
            <a:xfrm rot="-102000">
              <a:off x="-28806" y="-9345"/>
              <a:ext cx="6459341" cy="7620109"/>
            </a:xfrm>
            <a:custGeom>
              <a:avLst/>
              <a:gdLst/>
              <a:ahLst/>
              <a:cxnLst/>
              <a:rect l="l" t="t" r="r" b="b"/>
              <a:pathLst>
                <a:path w="6459341" h="7620109">
                  <a:moveTo>
                    <a:pt x="117861" y="2219600"/>
                  </a:moveTo>
                  <a:cubicBezTo>
                    <a:pt x="34571" y="2328937"/>
                    <a:pt x="0" y="5248927"/>
                    <a:pt x="18529" y="5352392"/>
                  </a:cubicBezTo>
                  <a:cubicBezTo>
                    <a:pt x="37058" y="5455858"/>
                    <a:pt x="2921792" y="7620109"/>
                    <a:pt x="3091005" y="7612426"/>
                  </a:cubicBezTo>
                  <a:cubicBezTo>
                    <a:pt x="3260217" y="7604742"/>
                    <a:pt x="6143799" y="5698088"/>
                    <a:pt x="6169008" y="5533664"/>
                  </a:cubicBezTo>
                  <a:cubicBezTo>
                    <a:pt x="6194217" y="5369239"/>
                    <a:pt x="6382660" y="2701575"/>
                    <a:pt x="6421001" y="2437166"/>
                  </a:cubicBezTo>
                  <a:cubicBezTo>
                    <a:pt x="6459342" y="2172757"/>
                    <a:pt x="3441052" y="13436"/>
                    <a:pt x="3171893" y="6718"/>
                  </a:cubicBezTo>
                  <a:cubicBezTo>
                    <a:pt x="2902734" y="0"/>
                    <a:pt x="326721" y="1946276"/>
                    <a:pt x="117861" y="2219600"/>
                  </a:cubicBezTo>
                  <a:close/>
                </a:path>
              </a:pathLst>
            </a:custGeom>
            <a:blipFill>
              <a:blip r:embed="rId3"/>
              <a:stretch>
                <a:fillRect l="-43770" t="-3188" r="-44421" b="-244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Freeform 17"/>
          <p:cNvSpPr/>
          <p:nvPr/>
        </p:nvSpPr>
        <p:spPr>
          <a:xfrm rot="317161">
            <a:off x="11161466" y="6379476"/>
            <a:ext cx="6998115" cy="6315798"/>
          </a:xfrm>
          <a:custGeom>
            <a:avLst/>
            <a:gdLst/>
            <a:ahLst/>
            <a:cxnLst/>
            <a:rect l="l" t="t" r="r" b="b"/>
            <a:pathLst>
              <a:path w="6998115" h="6315798">
                <a:moveTo>
                  <a:pt x="0" y="0"/>
                </a:moveTo>
                <a:lnTo>
                  <a:pt x="6998114" y="0"/>
                </a:lnTo>
                <a:lnTo>
                  <a:pt x="6998114" y="6315798"/>
                </a:lnTo>
                <a:lnTo>
                  <a:pt x="0" y="6315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F00C0E6-063A-480C-6631-8A49E09F8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20" name="Picture 19" descr="Blue text on a black background  AI-generated content may be incorrect.">
            <a:extLst>
              <a:ext uri="{FF2B5EF4-FFF2-40B4-BE49-F238E27FC236}">
                <a16:creationId xmlns:a16="http://schemas.microsoft.com/office/drawing/2014/main" id="{2BC69926-F4E6-CC25-0174-846E00482F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3350" y="9426851"/>
            <a:ext cx="354330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6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0540192" cy="10287000"/>
            <a:chOff x="0" y="0"/>
            <a:chExt cx="832805" cy="812800"/>
          </a:xfrm>
        </p:grpSpPr>
        <p:sp>
          <p:nvSpPr>
            <p:cNvPr id="3" name="Freeform 3"/>
            <p:cNvSpPr/>
            <p:nvPr/>
          </p:nvSpPr>
          <p:spPr>
            <a:xfrm rot="-24000">
              <a:off x="-2827" y="-2897"/>
              <a:ext cx="838459" cy="818594"/>
            </a:xfrm>
            <a:custGeom>
              <a:avLst/>
              <a:gdLst/>
              <a:ahLst/>
              <a:cxnLst/>
              <a:rect l="l" t="t" r="r" b="b"/>
              <a:pathLst>
                <a:path w="838459" h="818594">
                  <a:moveTo>
                    <a:pt x="5674" y="0"/>
                  </a:moveTo>
                  <a:lnTo>
                    <a:pt x="838459" y="5814"/>
                  </a:lnTo>
                  <a:lnTo>
                    <a:pt x="832785" y="818594"/>
                  </a:lnTo>
                  <a:lnTo>
                    <a:pt x="0" y="812780"/>
                  </a:lnTo>
                  <a:close/>
                </a:path>
              </a:pathLst>
            </a:custGeom>
            <a:blipFill>
              <a:blip r:embed="rId2"/>
              <a:stretch>
                <a:fillRect l="-33745" t="-12521" r="-73543" b="-53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475744" y="735554"/>
            <a:ext cx="5804435" cy="9575146"/>
            <a:chOff x="-348025" y="-9525"/>
            <a:chExt cx="8012114" cy="14915660"/>
          </a:xfrm>
        </p:grpSpPr>
        <p:sp>
          <p:nvSpPr>
            <p:cNvPr id="5" name="TextBox 5"/>
            <p:cNvSpPr txBox="1"/>
            <p:nvPr/>
          </p:nvSpPr>
          <p:spPr>
            <a:xfrm>
              <a:off x="-348025" y="3779175"/>
              <a:ext cx="7707313" cy="111269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>
                <a:lnSpc>
                  <a:spcPts val="3499"/>
                </a:lnSpc>
              </a:pPr>
              <a:br>
                <a:rPr lang="en-GB" sz="2800"/>
              </a:br>
              <a:r>
                <a:rPr lang="en-GB" sz="2800" err="1"/>
                <a:t>Înainte</a:t>
              </a:r>
              <a:r>
                <a:rPr lang="en-GB" sz="2800"/>
                <a:t> de a </a:t>
              </a:r>
              <a:r>
                <a:rPr lang="en-GB" sz="2800" err="1"/>
                <a:t>încheia</a:t>
              </a:r>
              <a:r>
                <a:rPr lang="en-GB" sz="2800"/>
                <a:t>, ne-</a:t>
              </a:r>
              <a:r>
                <a:rPr lang="en-GB" sz="2800" err="1"/>
                <a:t>ar</a:t>
              </a:r>
              <a:r>
                <a:rPr lang="en-GB" sz="2800"/>
                <a:t> </a:t>
              </a:r>
              <a:r>
                <a:rPr lang="en-GB" sz="2800" err="1"/>
                <a:t>plăcea</a:t>
              </a:r>
              <a:r>
                <a:rPr lang="en-GB" sz="2800"/>
                <a:t> </a:t>
              </a:r>
              <a:r>
                <a:rPr lang="en-GB" sz="2800" err="1"/>
                <a:t>să</a:t>
              </a:r>
              <a:r>
                <a:rPr lang="en-GB" sz="2800"/>
                <a:t> </a:t>
              </a:r>
              <a:r>
                <a:rPr lang="en-GB" sz="2800" err="1"/>
                <a:t>discutăm</a:t>
              </a:r>
              <a:r>
                <a:rPr lang="en-GB" sz="2800"/>
                <a:t> </a:t>
              </a:r>
              <a:r>
                <a:rPr lang="en-GB" sz="2800" err="1"/>
                <a:t>împreună</a:t>
              </a:r>
              <a:r>
                <a:rPr lang="en-GB" sz="2800"/>
                <a:t>.</a:t>
              </a:r>
            </a:p>
            <a:p>
              <a:pPr lvl="0">
                <a:lnSpc>
                  <a:spcPts val="3499"/>
                </a:lnSpc>
              </a:pPr>
              <a:endParaRPr lang="en-GB" sz="2800"/>
            </a:p>
            <a:p>
              <a:pPr lvl="0">
                <a:lnSpc>
                  <a:spcPts val="3499"/>
                </a:lnSpc>
              </a:pPr>
              <a:r>
                <a:rPr lang="en-GB" sz="2800"/>
                <a:t>Ce vi se pare </a:t>
              </a:r>
              <a:r>
                <a:rPr lang="en-GB" sz="2800" err="1"/>
                <a:t>neclar</a:t>
              </a:r>
              <a:r>
                <a:rPr lang="en-GB" sz="2800"/>
                <a:t> pe factura </a:t>
              </a:r>
              <a:r>
                <a:rPr lang="en-GB" sz="2800" err="1"/>
                <a:t>voastră</a:t>
              </a:r>
              <a:r>
                <a:rPr lang="en-GB" sz="2800"/>
                <a:t>?</a:t>
              </a:r>
              <a:endParaRPr lang="en-GB" sz="2800">
                <a:ea typeface="Calibri"/>
                <a:cs typeface="Calibri"/>
              </a:endParaRPr>
            </a:p>
            <a:p>
              <a:pPr>
                <a:lnSpc>
                  <a:spcPts val="3499"/>
                </a:lnSpc>
              </a:pPr>
              <a:r>
                <a:rPr lang="en-GB" sz="2800"/>
                <a:t>A </a:t>
              </a:r>
              <a:r>
                <a:rPr lang="en-GB" sz="2800" err="1"/>
                <a:t>fost</a:t>
              </a:r>
              <a:r>
                <a:rPr lang="en-GB" sz="2800"/>
                <a:t> </a:t>
              </a:r>
              <a:r>
                <a:rPr lang="en-GB" sz="2800" err="1"/>
                <a:t>ceva</a:t>
              </a:r>
              <a:r>
                <a:rPr lang="en-GB" sz="2800"/>
                <a:t> din </a:t>
              </a:r>
              <a:r>
                <a:rPr lang="en-GB" sz="2800" err="1"/>
                <a:t>ce</a:t>
              </a:r>
              <a:r>
                <a:rPr lang="en-GB" sz="2800"/>
                <a:t> </a:t>
              </a:r>
              <a:r>
                <a:rPr lang="en-GB" sz="2800" err="1"/>
                <a:t>ați</a:t>
              </a:r>
              <a:r>
                <a:rPr lang="en-GB" sz="2800"/>
                <a:t> </a:t>
              </a:r>
              <a:r>
                <a:rPr lang="en-GB" sz="2800" err="1"/>
                <a:t>aflat</a:t>
              </a:r>
              <a:r>
                <a:rPr lang="en-GB" sz="2800"/>
                <a:t> </a:t>
              </a:r>
              <a:r>
                <a:rPr lang="en-GB" sz="2800" err="1"/>
                <a:t>astăzi</a:t>
              </a:r>
              <a:r>
                <a:rPr lang="en-GB" sz="2800"/>
                <a:t> o </a:t>
              </a:r>
              <a:r>
                <a:rPr lang="en-GB" sz="2800" err="1"/>
                <a:t>surpriză</a:t>
              </a:r>
              <a:r>
                <a:rPr lang="en-GB" sz="2800"/>
                <a:t> pentru </a:t>
              </a:r>
              <a:r>
                <a:rPr lang="en-GB" sz="2800" err="1"/>
                <a:t>voi</a:t>
              </a:r>
              <a:r>
                <a:rPr lang="en-GB" sz="2800"/>
                <a:t>? </a:t>
              </a:r>
              <a:endParaRPr lang="en-GB" sz="2800">
                <a:ea typeface="Calibri"/>
                <a:cs typeface="Calibri"/>
              </a:endParaRPr>
            </a:p>
            <a:p>
              <a:pPr lvl="0">
                <a:lnSpc>
                  <a:spcPts val="3499"/>
                </a:lnSpc>
              </a:pPr>
              <a:endParaRPr lang="en-GB" sz="2800"/>
            </a:p>
            <a:p>
              <a:pPr lvl="0">
                <a:lnSpc>
                  <a:spcPts val="3499"/>
                </a:lnSpc>
              </a:pPr>
              <a:r>
                <a:rPr lang="en-GB" sz="2800" err="1"/>
                <a:t>Haideți</a:t>
              </a:r>
              <a:r>
                <a:rPr lang="en-GB" sz="2800"/>
                <a:t> </a:t>
              </a:r>
              <a:r>
                <a:rPr lang="en-GB" sz="2800" err="1"/>
                <a:t>să</a:t>
              </a:r>
              <a:r>
                <a:rPr lang="en-GB" sz="2800"/>
                <a:t> </a:t>
              </a:r>
              <a:r>
                <a:rPr lang="en-GB" sz="2800" err="1"/>
                <a:t>explorăm</a:t>
              </a:r>
              <a:r>
                <a:rPr lang="en-GB" sz="2800"/>
                <a:t> </a:t>
              </a:r>
              <a:r>
                <a:rPr lang="en-GB" sz="2800" err="1"/>
                <a:t>aceste</a:t>
              </a:r>
              <a:r>
                <a:rPr lang="en-GB" sz="2800"/>
                <a:t> perspective </a:t>
              </a:r>
              <a:r>
                <a:rPr lang="en-GB" sz="2800" err="1"/>
                <a:t>împreună</a:t>
              </a:r>
              <a:r>
                <a:rPr lang="en-GB" sz="2800"/>
                <a:t> </a:t>
              </a:r>
              <a:r>
                <a:rPr lang="en-GB" sz="2800" err="1"/>
                <a:t>în</a:t>
              </a:r>
              <a:r>
                <a:rPr lang="en-GB" sz="2800"/>
                <a:t> </a:t>
              </a:r>
              <a:r>
                <a:rPr lang="en-GB" sz="2800" err="1"/>
                <a:t>sesiunea</a:t>
              </a:r>
              <a:r>
                <a:rPr lang="en-GB" sz="2800"/>
                <a:t> de Q&amp;A.</a:t>
              </a:r>
            </a:p>
            <a:p>
              <a:pPr lvl="0">
                <a:lnSpc>
                  <a:spcPts val="3499"/>
                </a:lnSpc>
              </a:pPr>
              <a:r>
                <a:rPr lang="en-GB" b="1"/>
                <a:t>🔗 Atelier </a:t>
              </a:r>
              <a:r>
                <a:rPr lang="en-GB" b="1" err="1"/>
                <a:t>tarife</a:t>
              </a:r>
              <a:r>
                <a:rPr lang="en-GB" b="1"/>
                <a:t> </a:t>
              </a:r>
              <a:r>
                <a:rPr lang="en-GB" b="1" err="1"/>
                <a:t>detaliat</a:t>
              </a:r>
              <a:r>
                <a:rPr lang="en-GB" b="1"/>
                <a:t>: </a:t>
              </a:r>
              <a:r>
                <a:rPr lang="en-GB">
                  <a:ea typeface="+mn-lt"/>
                  <a:cs typeface="+mn-lt"/>
                  <a:hlinkClick r:id="rId3"/>
                </a:rPr>
                <a:t>https://comunitatideenergie.ro/webminar-drumul-energiei-electrice/</a:t>
              </a:r>
              <a:br>
                <a:rPr lang="en-GB" b="1"/>
              </a:br>
              <a:endParaRPr lang="en-US" sz="2499" u="none" strike="noStrike">
                <a:solidFill>
                  <a:srgbClr val="0E1411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1992" y="-9525"/>
              <a:ext cx="7632097" cy="3209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840"/>
                </a:lnSpc>
              </a:pP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Vă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mulțumim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pentru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 </a:t>
              </a:r>
              <a:r>
                <a:rPr lang="en-US" sz="5400" err="1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atenție</a:t>
              </a:r>
              <a:r>
                <a:rPr lang="en-US" sz="5400">
                  <a:solidFill>
                    <a:srgbClr val="0E1411"/>
                  </a:solidFill>
                  <a:latin typeface="Sedgwick Ave"/>
                  <a:ea typeface="Sedgwick Ave"/>
                  <a:cs typeface="Sedgwick Ave"/>
                  <a:sym typeface="Sedgwick Ave"/>
                </a:rPr>
                <a:t>!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163CA6D-3863-E2B2-8B41-6E9783D30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8" y="526964"/>
            <a:ext cx="1656062" cy="938598"/>
          </a:xfrm>
          <a:prstGeom prst="rect">
            <a:avLst/>
          </a:prstGeom>
        </p:spPr>
      </p:pic>
      <p:pic>
        <p:nvPicPr>
          <p:cNvPr id="9" name="Picture 8" descr="Blue text on a black background  AI-generated content may be incorrect.">
            <a:extLst>
              <a:ext uri="{FF2B5EF4-FFF2-40B4-BE49-F238E27FC236}">
                <a16:creationId xmlns:a16="http://schemas.microsoft.com/office/drawing/2014/main" id="{79EB8EE5-655E-A20F-6232-C61F79B93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493" y="364079"/>
            <a:ext cx="3543300" cy="74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Drumul Energiei Electrice</dc:title>
  <dc:description>Presentation - Drumul Energiei Electrice</dc:description>
  <cp:revision>1</cp:revision>
  <dcterms:created xsi:type="dcterms:W3CDTF">2006-08-16T00:00:00Z</dcterms:created>
  <dcterms:modified xsi:type="dcterms:W3CDTF">2026-03-23T16:21:44Z</dcterms:modified>
  <dc:identifier>DAGzySnWGnE</dc:identifier>
</cp:coreProperties>
</file>